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2"/>
  </p:notesMasterIdLst>
  <p:sldIdLst>
    <p:sldId id="485" r:id="rId2"/>
    <p:sldId id="512" r:id="rId3"/>
    <p:sldId id="532" r:id="rId4"/>
    <p:sldId id="518" r:id="rId5"/>
    <p:sldId id="519" r:id="rId6"/>
    <p:sldId id="527" r:id="rId7"/>
    <p:sldId id="528" r:id="rId8"/>
    <p:sldId id="529" r:id="rId9"/>
    <p:sldId id="531" r:id="rId10"/>
    <p:sldId id="503"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dward, Jennifer" initials="KJ" lastIdx="1" clrIdx="0">
    <p:extLst>
      <p:ext uri="{19B8F6BF-5375-455C-9EA6-DF929625EA0E}">
        <p15:presenceInfo xmlns:p15="http://schemas.microsoft.com/office/powerpoint/2012/main" userId="S::Jennifer.Kedward@CO.DAKOTA.MN.US::91fc5e9b-11be-4fe8-ad97-b077bd4caf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E9028"/>
    <a:srgbClr val="679D2B"/>
    <a:srgbClr val="78B832"/>
    <a:srgbClr val="FFCC66"/>
    <a:srgbClr val="FFCC00"/>
    <a:srgbClr val="DEAD22"/>
    <a:srgbClr val="5B470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46964" autoAdjust="0"/>
  </p:normalViewPr>
  <p:slideViewPr>
    <p:cSldViewPr snapToGrid="0">
      <p:cViewPr varScale="1">
        <p:scale>
          <a:sx n="31" d="100"/>
          <a:sy n="31" d="100"/>
        </p:scale>
        <p:origin x="2028" y="36"/>
      </p:cViewPr>
      <p:guideLst/>
    </p:cSldViewPr>
  </p:slideViewPr>
  <p:notesTextViewPr>
    <p:cViewPr>
      <p:scale>
        <a:sx n="1" d="1"/>
        <a:sy n="1" d="1"/>
      </p:scale>
      <p:origin x="0" y="0"/>
    </p:cViewPr>
  </p:notesTextViewPr>
  <p:notesViewPr>
    <p:cSldViewPr snapToGrid="0">
      <p:cViewPr varScale="1">
        <p:scale>
          <a:sx n="51" d="100"/>
          <a:sy n="51" d="100"/>
        </p:scale>
        <p:origin x="2692" y="2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CF7298-9340-470F-90E8-BD641C6218AE}" type="datetimeFigureOut">
              <a:rPr lang="en-US" smtClean="0"/>
              <a:t>6/24/2022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AF4CBF-49AD-40F5-820C-0BD6388CF1D9}" type="slidenum">
              <a:rPr lang="en-US" smtClean="0"/>
              <a:t>‹#›</a:t>
            </a:fld>
            <a:endParaRPr lang="en-US"/>
          </a:p>
        </p:txBody>
      </p:sp>
    </p:spTree>
    <p:extLst>
      <p:ext uri="{BB962C8B-B14F-4D97-AF65-F5344CB8AC3E}">
        <p14:creationId xmlns:p14="http://schemas.microsoft.com/office/powerpoint/2010/main" val="241507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Today we are going to talk about our school’s recycling program, to learn about what is recyclable and what needs to stay out of the </a:t>
            </a:r>
            <a:r>
              <a:rPr lang="en-US"/>
              <a:t>recycling.</a:t>
            </a:r>
            <a:endParaRPr lang="en-US" dirty="0"/>
          </a:p>
        </p:txBody>
      </p:sp>
      <p:sp>
        <p:nvSpPr>
          <p:cNvPr id="4" name="Slide Number Placeholder 3"/>
          <p:cNvSpPr>
            <a:spLocks noGrp="1"/>
          </p:cNvSpPr>
          <p:nvPr>
            <p:ph type="sldNum" sz="quarter" idx="5"/>
          </p:nvPr>
        </p:nvSpPr>
        <p:spPr/>
        <p:txBody>
          <a:bodyPr/>
          <a:lstStyle/>
          <a:p>
            <a:fld id="{F1AF4CBF-49AD-40F5-820C-0BD6388CF1D9}" type="slidenum">
              <a:rPr lang="en-US" smtClean="0"/>
              <a:t>1</a:t>
            </a:fld>
            <a:endParaRPr lang="en-US"/>
          </a:p>
        </p:txBody>
      </p:sp>
    </p:spTree>
    <p:extLst>
      <p:ext uri="{BB962C8B-B14F-4D97-AF65-F5344CB8AC3E}">
        <p14:creationId xmlns:p14="http://schemas.microsoft.com/office/powerpoint/2010/main" val="23135925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helping us recycle right.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[Go to Dakota County school recycling webpages (www.Dakotacounty.us, search school recycling) for more information to help with recycling questions and resources to help with recycling program improvements.]</a:t>
            </a:r>
          </a:p>
          <a:p>
            <a:endParaRPr lang="en-US" dirty="0"/>
          </a:p>
          <a:p>
            <a:endParaRPr lang="en-US" dirty="0"/>
          </a:p>
        </p:txBody>
      </p:sp>
      <p:sp>
        <p:nvSpPr>
          <p:cNvPr id="4" name="Slide Number Placeholder 3"/>
          <p:cNvSpPr>
            <a:spLocks noGrp="1"/>
          </p:cNvSpPr>
          <p:nvPr>
            <p:ph type="sldNum" sz="quarter" idx="5"/>
          </p:nvPr>
        </p:nvSpPr>
        <p:spPr/>
        <p:txBody>
          <a:bodyPr/>
          <a:lstStyle/>
          <a:p>
            <a:fld id="{F1AF4CBF-49AD-40F5-820C-0BD6388CF1D9}" type="slidenum">
              <a:rPr lang="en-US" smtClean="0"/>
              <a:t>10</a:t>
            </a:fld>
            <a:endParaRPr lang="en-US" dirty="0"/>
          </a:p>
        </p:txBody>
      </p:sp>
    </p:spTree>
    <p:extLst>
      <p:ext uri="{BB962C8B-B14F-4D97-AF65-F5344CB8AC3E}">
        <p14:creationId xmlns:p14="http://schemas.microsoft.com/office/powerpoint/2010/main" val="983147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a:t>
            </a:r>
            <a:r>
              <a:rPr lang="en-US" dirty="0">
                <a:solidFill>
                  <a:srgbClr val="FF0000"/>
                </a:solidFill>
              </a:rPr>
              <a:t> school </a:t>
            </a:r>
            <a:r>
              <a:rPr lang="en-US" dirty="0"/>
              <a:t>is committed to recycling. </a:t>
            </a:r>
          </a:p>
          <a:p>
            <a:r>
              <a:rPr lang="en-US" dirty="0"/>
              <a:t> </a:t>
            </a:r>
          </a:p>
          <a:p>
            <a:r>
              <a:rPr lang="en-US" dirty="0"/>
              <a:t>Knowing what can and cannot be recycled helps us to save resources like trees and minerals, use less energy, keep our air and water clean, reduce contamination and keep our waste management costs down.  </a:t>
            </a:r>
          </a:p>
          <a:p>
            <a:endParaRPr lang="en-US" dirty="0"/>
          </a:p>
          <a:p>
            <a:r>
              <a:rPr lang="en-US" dirty="0"/>
              <a:t>So what can be recycled? </a:t>
            </a:r>
          </a:p>
          <a:p>
            <a:endParaRPr lang="en-US" dirty="0"/>
          </a:p>
        </p:txBody>
      </p:sp>
      <p:sp>
        <p:nvSpPr>
          <p:cNvPr id="4" name="Slide Number Placeholder 3"/>
          <p:cNvSpPr>
            <a:spLocks noGrp="1"/>
          </p:cNvSpPr>
          <p:nvPr>
            <p:ph type="sldNum" sz="quarter" idx="5"/>
          </p:nvPr>
        </p:nvSpPr>
        <p:spPr/>
        <p:txBody>
          <a:bodyPr/>
          <a:lstStyle/>
          <a:p>
            <a:fld id="{F1AF4CBF-49AD-40F5-820C-0BD6388CF1D9}" type="slidenum">
              <a:rPr lang="en-US" smtClean="0"/>
              <a:t>2</a:t>
            </a:fld>
            <a:endParaRPr lang="en-US"/>
          </a:p>
        </p:txBody>
      </p:sp>
    </p:spTree>
    <p:extLst>
      <p:ext uri="{BB962C8B-B14F-4D97-AF65-F5344CB8AC3E}">
        <p14:creationId xmlns:p14="http://schemas.microsoft.com/office/powerpoint/2010/main" val="155967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Help us recycle right.  Place recyclables listed on this slide in labeled recycling containers.  </a:t>
            </a:r>
          </a:p>
          <a:p>
            <a:endParaRPr lang="en-US" dirty="0"/>
          </a:p>
          <a:p>
            <a:r>
              <a:rPr lang="en-US" dirty="0"/>
              <a:t>Dakota County adopted this designated list of recyclables that all residents, businesses, schools and government institutions have to recycle and waste haulers have to collect for recycling. Standardizing the basic items to recycle reduces confusion on what to recycle which helps improves the quality of materials recycled.</a:t>
            </a:r>
          </a:p>
          <a:p>
            <a:endParaRPr lang="en-US" dirty="0"/>
          </a:p>
          <a:p>
            <a:r>
              <a:rPr lang="en-US" dirty="0"/>
              <a:t>Designated items to recycle listed on this slide fall into six main categories:</a:t>
            </a:r>
          </a:p>
          <a:p>
            <a:pPr marL="228600" indent="-228600">
              <a:buAutoNum type="arabicPeriod"/>
            </a:pPr>
            <a:r>
              <a:rPr lang="en-US" dirty="0"/>
              <a:t>Paper</a:t>
            </a:r>
          </a:p>
          <a:p>
            <a:pPr marL="228600" indent="-228600">
              <a:buAutoNum type="arabicPeriod"/>
            </a:pPr>
            <a:r>
              <a:rPr lang="en-US" dirty="0"/>
              <a:t>Cardboard</a:t>
            </a:r>
          </a:p>
          <a:p>
            <a:pPr marL="228600" indent="-228600">
              <a:buAutoNum type="arabicPeriod"/>
            </a:pPr>
            <a:r>
              <a:rPr lang="en-US" dirty="0"/>
              <a:t>Cartons</a:t>
            </a:r>
          </a:p>
          <a:p>
            <a:pPr marL="228600" indent="-228600">
              <a:buAutoNum type="arabicPeriod"/>
            </a:pPr>
            <a:r>
              <a:rPr lang="en-US" dirty="0"/>
              <a:t>Metal cans</a:t>
            </a:r>
          </a:p>
          <a:p>
            <a:pPr marL="228600" indent="-228600">
              <a:buAutoNum type="arabicPeriod"/>
            </a:pPr>
            <a:r>
              <a:rPr lang="en-US" dirty="0"/>
              <a:t>Glass bottles and jars</a:t>
            </a:r>
          </a:p>
          <a:p>
            <a:pPr marL="228600" indent="-228600">
              <a:buAutoNum type="arabicPeriod"/>
            </a:pPr>
            <a:r>
              <a:rPr lang="en-US" dirty="0"/>
              <a:t>Plastic bottles, containers and jugs labeled with a 1, 2 and 5 symbol</a:t>
            </a:r>
          </a:p>
          <a:p>
            <a:endParaRPr lang="en-US" b="1"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9899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Follow these rules to ensure our recycling gets recycled right:</a:t>
            </a:r>
          </a:p>
          <a:p>
            <a:endParaRPr lang="en-US" dirty="0"/>
          </a:p>
          <a:p>
            <a:pPr marL="171450" lvl="0" indent="-171450">
              <a:buFont typeface="Arial" panose="020B0604020202020204" pitchFamily="34" charset="0"/>
              <a:buChar char="•"/>
            </a:pPr>
            <a:r>
              <a:rPr lang="en-US" dirty="0"/>
              <a:t>Make sure bottles, jars and containers are empty and dry – or emptied of liquids and food</a:t>
            </a:r>
            <a:r>
              <a:rPr lang="en-US" sz="1200" kern="1200" dirty="0">
                <a:solidFill>
                  <a:schemeClr val="tx1"/>
                </a:solidFill>
                <a:effectLst/>
                <a:latin typeface="+mn-lt"/>
                <a:ea typeface="+mn-ea"/>
                <a:cs typeface="+mn-cs"/>
              </a:rPr>
              <a:t>.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Empty out containers as best as you can.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Dirty containers go in the trash. </a:t>
            </a:r>
          </a:p>
          <a:p>
            <a:pPr marL="457200" lvl="1" indent="0">
              <a:buFont typeface="Arial" panose="020B0604020202020204" pitchFamily="34" charset="0"/>
              <a:buNone/>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caps and lids on bottles, jars and containers</a:t>
            </a:r>
          </a:p>
          <a:p>
            <a:pPr marL="171450" lvl="0" indent="-171450">
              <a:buFont typeface="Arial" panose="020B0604020202020204" pitchFamily="34" charset="0"/>
              <a:buChar char="•"/>
            </a:pPr>
            <a:endParaRPr lang="en-US" dirty="0"/>
          </a:p>
          <a:p>
            <a:pPr marL="171450" lvl="0" indent="-171450">
              <a:buFont typeface="Arial" panose="020B0604020202020204" pitchFamily="34" charset="0"/>
              <a:buChar char="•"/>
            </a:pPr>
            <a:r>
              <a:rPr lang="en-US" dirty="0"/>
              <a:t>Empty and flatten cardboard boxes</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2554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Putting the wrong things in the recycling can cause problems at the recycling facility.  Keep these items OUT of the recycling: </a:t>
            </a:r>
          </a:p>
          <a:p>
            <a:pPr marL="171450" lvl="0" indent="-171450">
              <a:buFont typeface="Arial" panose="020B0604020202020204" pitchFamily="34" charset="0"/>
              <a:buChar char="•"/>
            </a:pPr>
            <a:r>
              <a:rPr lang="en-US" dirty="0"/>
              <a:t>Batteries. Some require special disposal so check with (insert name) on how to properly dispose of batteries that no longer work.</a:t>
            </a:r>
          </a:p>
          <a:p>
            <a:pPr marL="171450" lvl="0" indent="-171450">
              <a:buFont typeface="Arial" panose="020B0604020202020204" pitchFamily="34" charset="0"/>
              <a:buChar char="•"/>
            </a:pPr>
            <a:r>
              <a:rPr lang="en-US" dirty="0"/>
              <a:t>Food and liquids </a:t>
            </a:r>
          </a:p>
          <a:p>
            <a:pPr marL="171450" lvl="0" indent="-171450">
              <a:buFont typeface="Arial" panose="020B0604020202020204" pitchFamily="34" charset="0"/>
              <a:buChar char="•"/>
            </a:pPr>
            <a:r>
              <a:rPr lang="en-US" dirty="0"/>
              <a:t>Paper plates, cups, and napkins</a:t>
            </a:r>
          </a:p>
          <a:p>
            <a:pPr marL="171450" lvl="0" indent="-171450">
              <a:buFont typeface="Arial" panose="020B0604020202020204" pitchFamily="34" charset="0"/>
              <a:buChar char="•"/>
            </a:pPr>
            <a:r>
              <a:rPr lang="en-US" dirty="0"/>
              <a:t>Plastic bags and plastic wrap and film </a:t>
            </a:r>
          </a:p>
          <a:p>
            <a:pPr marL="171450" lvl="0" indent="-171450">
              <a:buFont typeface="Arial" panose="020B0604020202020204" pitchFamily="34" charset="0"/>
              <a:buChar char="•"/>
            </a:pPr>
            <a:r>
              <a:rPr lang="en-US" dirty="0"/>
              <a:t>Shredded paper – It cannot go in with regular recycling because it causes issues at the recycling facility. Instead use designated containers for confidential paper or shredded paper.  </a:t>
            </a:r>
          </a:p>
          <a:p>
            <a:pPr marL="171450" lvl="0" indent="-171450">
              <a:buFont typeface="Arial" panose="020B0604020202020204" pitchFamily="34" charset="0"/>
              <a:buChar char="•"/>
            </a:pPr>
            <a:r>
              <a:rPr lang="en-US" dirty="0" err="1"/>
              <a:t>Styrofoam</a:t>
            </a:r>
            <a:r>
              <a:rPr lang="en-US" baseline="30000" dirty="0" err="1"/>
              <a:t>TM</a:t>
            </a:r>
            <a:r>
              <a:rPr lang="en-US" baseline="30000" dirty="0"/>
              <a:t> -  </a:t>
            </a:r>
            <a:r>
              <a:rPr lang="en-US" sz="1200" kern="1200" dirty="0">
                <a:solidFill>
                  <a:schemeClr val="tx1"/>
                </a:solidFill>
                <a:latin typeface="+mn-lt"/>
                <a:ea typeface="+mn-ea"/>
                <a:cs typeface="+mn-cs"/>
              </a:rPr>
              <a:t>products (e.g., cups, plates)</a:t>
            </a:r>
          </a:p>
          <a:p>
            <a:pPr marL="171450" lvl="0" indent="-171450">
              <a:buFont typeface="Arial" panose="020B0604020202020204" pitchFamily="34" charset="0"/>
              <a:buChar char="•"/>
            </a:pPr>
            <a:r>
              <a:rPr lang="en-US" dirty="0"/>
              <a:t>Tanglers – such as chains, extension cords, hoses, string lights</a:t>
            </a:r>
          </a:p>
          <a:p>
            <a:pPr marL="171450" lvl="0" indent="-171450">
              <a:buFont typeface="Arial" panose="020B0604020202020204" pitchFamily="34" charset="0"/>
              <a:buChar char="•"/>
            </a:pPr>
            <a:r>
              <a:rPr lang="en-US" dirty="0"/>
              <a:t>Trash</a:t>
            </a:r>
          </a:p>
          <a:p>
            <a:endParaRPr lang="en-US" b="1" dirty="0"/>
          </a:p>
          <a:p>
            <a:r>
              <a:rPr lang="en-US" dirty="0"/>
              <a:t>[For more information on what to keep of the recycling and how to properly dispose of items, go to Dakota County’s website at www.dakotacounty.us]</a:t>
            </a:r>
          </a:p>
        </p:txBody>
      </p:sp>
      <p:sp>
        <p:nvSpPr>
          <p:cNvPr id="4" name="Slide Number Placeholder 3"/>
          <p:cNvSpPr>
            <a:spLocks noGrp="1"/>
          </p:cNvSpPr>
          <p:nvPr>
            <p:ph type="sldNum" sz="quarter" idx="5"/>
          </p:nvPr>
        </p:nvSpPr>
        <p:spPr/>
        <p:txBody>
          <a:bodyPr/>
          <a:lstStyle/>
          <a:p>
            <a:fld id="{F1AF4CBF-49AD-40F5-820C-0BD6388CF1D9}" type="slidenum">
              <a:rPr lang="en-US" smtClean="0"/>
              <a:t>5</a:t>
            </a:fld>
            <a:endParaRPr lang="en-US" dirty="0"/>
          </a:p>
        </p:txBody>
      </p:sp>
    </p:spTree>
    <p:extLst>
      <p:ext uri="{BB962C8B-B14F-4D97-AF65-F5344CB8AC3E}">
        <p14:creationId xmlns:p14="http://schemas.microsoft.com/office/powerpoint/2010/main" val="7662681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solidFill>
                  <a:srgbClr val="FF0000"/>
                </a:solidFill>
              </a:rPr>
              <a:t>NOTE: These additional collection best practices slides (slides 6-10) are just for employees, contractors, volunteers and students that are responsible for collecting and managing recyclables at your school.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County adopted recycling collection requirements that all commercial entities, including schools must follow. Best practices </a:t>
            </a:r>
            <a:r>
              <a:rPr lang="en-US"/>
              <a:t>are also </a:t>
            </a:r>
            <a:r>
              <a:rPr lang="en-US" dirty="0"/>
              <a:t>county requirements and following them will help ensure our materials get recycled and made into new materials.</a:t>
            </a:r>
          </a:p>
          <a:p>
            <a:endParaRPr lang="en-US" dirty="0"/>
          </a:p>
        </p:txBody>
      </p:sp>
      <p:sp>
        <p:nvSpPr>
          <p:cNvPr id="4" name="Slide Number Placeholder 3"/>
          <p:cNvSpPr>
            <a:spLocks noGrp="1"/>
          </p:cNvSpPr>
          <p:nvPr>
            <p:ph type="sldNum" sz="quarter" idx="5"/>
          </p:nvPr>
        </p:nvSpPr>
        <p:spPr/>
        <p:txBody>
          <a:bodyPr/>
          <a:lstStyle/>
          <a:p>
            <a:fld id="{F1AF4CBF-49AD-40F5-820C-0BD6388CF1D9}" type="slidenum">
              <a:rPr lang="en-US" smtClean="0"/>
              <a:t>6</a:t>
            </a:fld>
            <a:endParaRPr lang="en-US"/>
          </a:p>
        </p:txBody>
      </p:sp>
    </p:spTree>
    <p:extLst>
      <p:ext uri="{BB962C8B-B14F-4D97-AF65-F5344CB8AC3E}">
        <p14:creationId xmlns:p14="http://schemas.microsoft.com/office/powerpoint/2010/main" val="1721286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85000"/>
              </a:lnSpc>
              <a:spcBef>
                <a:spcPts val="0"/>
              </a:spcBef>
              <a:spcAft>
                <a:spcPts val="600"/>
              </a:spcAft>
              <a:buClrTx/>
              <a:buSzTx/>
              <a:tabLst/>
              <a:defRPr/>
            </a:pPr>
            <a:r>
              <a:rPr kumimoji="0" lang="en-US" sz="1400" b="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Follow these best practices for setting up and maintaining recycling and trash containers:</a:t>
            </a:r>
          </a:p>
          <a:p>
            <a:pPr marL="569912" marR="0" lvl="0" indent="-457200" algn="l" defTabSz="914400" rtl="0" eaLnBrk="1" fontAlgn="auto" latinLnBrk="0" hangingPunct="1">
              <a:lnSpc>
                <a:spcPct val="95000"/>
              </a:lnSpc>
              <a:spcBef>
                <a:spcPts val="0"/>
              </a:spcBef>
              <a:spcAft>
                <a:spcPts val="600"/>
              </a:spcAft>
              <a:buClrTx/>
              <a:buSzTx/>
              <a:buFont typeface="Arial" panose="020B0604020202020204" pitchFamily="34" charset="0"/>
              <a:buChar char="•"/>
              <a:tabLst/>
              <a:defRPr/>
            </a:pPr>
            <a:endParaRPr lang="en-US" sz="1200" dirty="0">
              <a:solidFill>
                <a:srgbClr val="000000"/>
              </a:solidFill>
              <a:latin typeface="Calibri" panose="020F0502020204030204" pitchFamily="34" charset="0"/>
              <a:cs typeface="Calibri" panose="020F0502020204030204" pitchFamily="34" charset="0"/>
            </a:endParaRPr>
          </a:p>
          <a:p>
            <a:pPr marL="284162" marR="0" lvl="0" indent="-171450" algn="l" defTabSz="914400" rtl="0" eaLnBrk="1" fontAlgn="auto" latinLnBrk="0" hangingPunct="1">
              <a:lnSpc>
                <a:spcPct val="95000"/>
              </a:lnSpc>
              <a:spcBef>
                <a:spcPts val="0"/>
              </a:spcBef>
              <a:spcAft>
                <a:spcPts val="600"/>
              </a:spcAft>
              <a:buClrTx/>
              <a:buSzTx/>
              <a:buFont typeface="Arial" panose="020B0604020202020204" pitchFamily="34" charset="0"/>
              <a:buChar char="•"/>
              <a:tabLst/>
              <a:defRPr/>
            </a:pPr>
            <a:endParaRPr lang="en-US" sz="1400" dirty="0">
              <a:solidFill>
                <a:srgbClr val="000000"/>
              </a:solidFill>
              <a:latin typeface="Calibri" panose="020F0502020204030204" pitchFamily="34" charset="0"/>
              <a:cs typeface="Calibri" panose="020F0502020204030204" pitchFamily="34" charset="0"/>
            </a:endParaRPr>
          </a:p>
          <a:p>
            <a:pPr marL="112712" defTabSz="914400">
              <a:lnSpc>
                <a:spcPct val="95000"/>
              </a:lnSpc>
              <a:spcAft>
                <a:spcPts val="600"/>
              </a:spcAft>
              <a:defRPr/>
            </a:pPr>
            <a:r>
              <a:rPr lang="en-US" sz="1400" b="1" dirty="0">
                <a:solidFill>
                  <a:schemeClr val="tx2">
                    <a:lumMod val="10000"/>
                  </a:schemeClr>
                </a:solidFill>
                <a:latin typeface="Calibri" panose="020F0502020204030204" pitchFamily="34" charset="0"/>
                <a:cs typeface="Calibri" panose="020F0502020204030204" pitchFamily="34" charset="0"/>
              </a:rPr>
              <a:t>Keep recycling and </a:t>
            </a:r>
            <a:r>
              <a:rPr lang="en-US" sz="1400" b="1">
                <a:solidFill>
                  <a:schemeClr val="tx2">
                    <a:lumMod val="10000"/>
                  </a:schemeClr>
                </a:solidFill>
                <a:latin typeface="Calibri" panose="020F0502020204030204" pitchFamily="34" charset="0"/>
                <a:cs typeface="Calibri" panose="020F0502020204030204" pitchFamily="34" charset="0"/>
              </a:rPr>
              <a:t>trash containers</a:t>
            </a:r>
            <a:endParaRPr lang="en-US" sz="1400" b="1" dirty="0">
              <a:solidFill>
                <a:schemeClr val="tx2">
                  <a:lumMod val="10000"/>
                </a:schemeClr>
              </a:solidFill>
              <a:latin typeface="Calibri" panose="020F0502020204030204" pitchFamily="34" charset="0"/>
              <a:cs typeface="Calibri" panose="020F0502020204030204" pitchFamily="34" charset="0"/>
            </a:endParaRPr>
          </a:p>
          <a:p>
            <a:pPr marL="284162" indent="-171450" defTabSz="914400">
              <a:lnSpc>
                <a:spcPct val="95000"/>
              </a:lnSpc>
              <a:spcAft>
                <a:spcPts val="600"/>
              </a:spcAft>
              <a:buFont typeface="Arial" panose="020B0604020202020204" pitchFamily="34" charset="0"/>
              <a:buChar char="•"/>
              <a:defRPr/>
            </a:pPr>
            <a:r>
              <a:rPr lang="en-US" sz="1200" dirty="0">
                <a:solidFill>
                  <a:srgbClr val="000000"/>
                </a:solidFill>
                <a:latin typeface="Calibri" panose="020F0502020204030204" pitchFamily="34" charset="0"/>
                <a:cs typeface="Calibri" panose="020F0502020204030204" pitchFamily="34" charset="0"/>
              </a:rPr>
              <a:t>Make sure there is a recycling container next to each trash container, or within 10 feet. This applies to indoor and outdoor containers. </a:t>
            </a:r>
          </a:p>
          <a:p>
            <a:pPr marL="284162" indent="-171450" defTabSz="914400">
              <a:lnSpc>
                <a:spcPct val="95000"/>
              </a:lnSpc>
              <a:spcAft>
                <a:spcPts val="600"/>
              </a:spcAft>
              <a:buFont typeface="Arial" panose="020B0604020202020204" pitchFamily="34" charset="0"/>
              <a:buChar char="•"/>
              <a:defRPr/>
            </a:pPr>
            <a:r>
              <a:rPr lang="en-US" sz="1200" dirty="0">
                <a:solidFill>
                  <a:srgbClr val="000000"/>
                </a:solidFill>
                <a:latin typeface="Calibri" panose="020F0502020204030204" pitchFamily="34" charset="0"/>
                <a:cs typeface="Calibri" panose="020F0502020204030204" pitchFamily="34" charset="0"/>
              </a:rPr>
              <a:t>The purpose of pairing each trash with a recycling container is to make recycling just as convenient as throwing waste into the trash.  Making recycling more convenient has shown to reduce contamination in recycling containers and increase items recycled.</a:t>
            </a:r>
          </a:p>
          <a:p>
            <a:pPr marL="112712" defTabSz="914400">
              <a:lnSpc>
                <a:spcPct val="95000"/>
              </a:lnSpc>
              <a:spcAft>
                <a:spcPts val="600"/>
              </a:spcAft>
              <a:defRPr/>
            </a:pPr>
            <a:endParaRPr lang="en-US" sz="1200" b="0" dirty="0">
              <a:solidFill>
                <a:srgbClr val="000000"/>
              </a:solidFill>
              <a:latin typeface="Calibri" panose="020F0502020204030204" pitchFamily="34" charset="0"/>
              <a:cs typeface="Calibri" panose="020F0502020204030204" pitchFamily="34" charset="0"/>
            </a:endParaRPr>
          </a:p>
          <a:p>
            <a:pPr marL="112712" defTabSz="914400">
              <a:lnSpc>
                <a:spcPct val="95000"/>
              </a:lnSpc>
              <a:spcAft>
                <a:spcPts val="600"/>
              </a:spcAft>
              <a:defRPr/>
            </a:pPr>
            <a:r>
              <a:rPr lang="en-US" sz="1400" b="1" dirty="0">
                <a:solidFill>
                  <a:schemeClr val="tx2">
                    <a:lumMod val="10000"/>
                  </a:schemeClr>
                </a:solidFill>
                <a:latin typeface="Calibri" panose="020F0502020204030204" pitchFamily="34" charset="0"/>
                <a:cs typeface="Calibri" panose="020F0502020204030204" pitchFamily="34" charset="0"/>
              </a:rPr>
              <a:t>Avoid overflow </a:t>
            </a:r>
          </a:p>
          <a:p>
            <a:pPr marL="284162" indent="-171450" defTabSz="914400">
              <a:lnSpc>
                <a:spcPct val="95000"/>
              </a:lnSpc>
              <a:spcAft>
                <a:spcPts val="600"/>
              </a:spcAft>
              <a:buFont typeface="Arial" panose="020B0604020202020204" pitchFamily="34" charset="0"/>
              <a:buChar char="•"/>
              <a:defRPr/>
            </a:pPr>
            <a:r>
              <a:rPr lang="en-US" sz="1200" dirty="0">
                <a:solidFill>
                  <a:srgbClr val="000000"/>
                </a:solidFill>
                <a:latin typeface="Calibri" panose="020F0502020204030204" pitchFamily="34" charset="0"/>
                <a:cs typeface="Calibri" panose="020F0502020204030204" pitchFamily="34" charset="0"/>
              </a:rPr>
              <a:t>Make sure containers are large enough or emptied frequently enough so they don’t overflow onto the ground and cause litter or contamination issues.  </a:t>
            </a:r>
          </a:p>
          <a:p>
            <a:pPr>
              <a:lnSpc>
                <a:spcPct val="150000"/>
              </a:lnSpc>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28552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Our school must also p</a:t>
            </a:r>
            <a:r>
              <a:rPr lang="en-US" dirty="0"/>
              <a:t>roperly label all indoor and outdoor containers with standardized labels that follow Dakota County labeling requirements for colors, words and images.. Standardized labels help to educate on what belongs in the recycling and trash containers, which has shown to reduce contamination in recycling containers. </a:t>
            </a:r>
          </a:p>
          <a:p>
            <a:pPr marL="0" marR="0" lvl="0" indent="0" algn="l" defTabSz="914400" rtl="0" eaLnBrk="1" fontAlgn="auto" latinLnBrk="0" hangingPunct="1">
              <a:lnSpc>
                <a:spcPct val="15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50000"/>
              </a:lnSpc>
              <a:spcBef>
                <a:spcPts val="0"/>
              </a:spcBef>
              <a:spcAft>
                <a:spcPts val="0"/>
              </a:spcAft>
              <a:buClrTx/>
              <a:buSzTx/>
              <a:buFontTx/>
              <a:buNone/>
              <a:tabLst/>
              <a:defRPr/>
            </a:pPr>
            <a:r>
              <a:rPr lang="en-US" dirty="0"/>
              <a:t>Each </a:t>
            </a:r>
            <a:r>
              <a:rPr lang="en-US" u="sng" dirty="0"/>
              <a:t>recycling</a:t>
            </a:r>
            <a:r>
              <a:rPr lang="en-US" dirty="0"/>
              <a:t> container must have a standardized recycling label that:</a:t>
            </a:r>
          </a:p>
          <a:p>
            <a:pPr marL="171450" indent="-171450">
              <a:lnSpc>
                <a:spcPct val="150000"/>
              </a:lnSpc>
              <a:buFontTx/>
              <a:buChar char="-"/>
            </a:pPr>
            <a:r>
              <a:rPr lang="en-US" dirty="0"/>
              <a:t>Is the color blue</a:t>
            </a:r>
          </a:p>
          <a:p>
            <a:pPr marL="171450" indent="-171450">
              <a:lnSpc>
                <a:spcPct val="150000"/>
              </a:lnSpc>
              <a:buFontTx/>
              <a:buChar char="-"/>
            </a:pPr>
            <a:r>
              <a:rPr lang="en-US" dirty="0"/>
              <a:t>Uses the word: “Recycle” or “Recycling”</a:t>
            </a:r>
          </a:p>
          <a:p>
            <a:pPr marL="171450" indent="-171450">
              <a:lnSpc>
                <a:spcPct val="150000"/>
              </a:lnSpc>
              <a:buFontTx/>
              <a:buChar char="-"/>
            </a:pPr>
            <a:r>
              <a:rPr lang="en-US" dirty="0"/>
              <a:t>Uses County standardized images that reflect the basic recyclables that everyone in Dakota County must recycle.</a:t>
            </a:r>
          </a:p>
          <a:p>
            <a:pPr marL="171450" indent="-171450">
              <a:lnSpc>
                <a:spcPct val="150000"/>
              </a:lnSpc>
              <a:buFontTx/>
              <a:buChar char="-"/>
            </a:pPr>
            <a:endParaRPr lang="en-US" dirty="0"/>
          </a:p>
          <a:p>
            <a:pPr>
              <a:lnSpc>
                <a:spcPct val="150000"/>
              </a:lnSpc>
            </a:pPr>
            <a:r>
              <a:rPr lang="en-US" dirty="0"/>
              <a:t>Each </a:t>
            </a:r>
            <a:r>
              <a:rPr lang="en-US" u="sng" dirty="0"/>
              <a:t>trash</a:t>
            </a:r>
            <a:r>
              <a:rPr lang="en-US" dirty="0"/>
              <a:t> container must a standardized recycling label that:</a:t>
            </a:r>
          </a:p>
          <a:p>
            <a:pPr marL="171450" indent="-171450">
              <a:lnSpc>
                <a:spcPct val="150000"/>
              </a:lnSpc>
              <a:buFontTx/>
              <a:buChar char="-"/>
            </a:pPr>
            <a:r>
              <a:rPr lang="en-US" dirty="0"/>
              <a:t>Is color-coded black and gray</a:t>
            </a:r>
          </a:p>
          <a:p>
            <a:pPr marL="171450" indent="-171450">
              <a:lnSpc>
                <a:spcPct val="150000"/>
              </a:lnSpc>
              <a:buFontTx/>
              <a:buChar char="-"/>
            </a:pPr>
            <a:r>
              <a:rPr lang="en-US" dirty="0"/>
              <a:t>Uses word: term “Trash”</a:t>
            </a:r>
          </a:p>
          <a:p>
            <a:pPr marL="0" indent="0">
              <a:lnSpc>
                <a:spcPct val="150000"/>
              </a:lnSpc>
              <a:buFontTx/>
              <a:buNone/>
            </a:pPr>
            <a:endParaRPr lang="en-US" dirty="0"/>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lang="en-US" dirty="0"/>
              <a:t>Labels should be visible at all times such as on container lids and all visible sides of each container, and not be covered by a plastic bag liner.</a:t>
            </a:r>
          </a:p>
          <a:p>
            <a:pPr>
              <a:lnSpc>
                <a:spcPct val="150000"/>
              </a:lnSpc>
            </a:pPr>
            <a:endParaRPr lang="en-US" dirty="0"/>
          </a:p>
          <a:p>
            <a:pPr marL="0" indent="0">
              <a:lnSpc>
                <a:spcPct val="150000"/>
              </a:lnSpc>
              <a:buFontTx/>
              <a:buNone/>
            </a:pPr>
            <a:r>
              <a:rPr lang="en-US" dirty="0"/>
              <a:t>Labels should be replaced if they become damaged or unreadable. The County provides free standardized labels. Go to the County’s school webpage to order them.</a:t>
            </a:r>
          </a:p>
          <a:p>
            <a:pPr marL="0" indent="0">
              <a:lnSpc>
                <a:spcPct val="150000"/>
              </a:lnSpc>
              <a:buFontTx/>
              <a:buNone/>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540319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Recyclables must be kept loose in recycling carts and dumpster.</a:t>
            </a:r>
            <a:r>
              <a:rPr lang="en-US" b="1" dirty="0"/>
              <a:t>   </a:t>
            </a:r>
          </a:p>
          <a:p>
            <a:pPr lvl="0"/>
            <a:endParaRPr lang="en-US" b="1" dirty="0"/>
          </a:p>
          <a:p>
            <a:pPr lvl="0"/>
            <a:r>
              <a:rPr lang="en-US" dirty="0"/>
              <a:t>Since 2021, plastic bags can no longer be put in the hauler-supplied recycling cart or dumpster.  This includes plastic bags used to collect recyclables.  </a:t>
            </a:r>
          </a:p>
          <a:p>
            <a:pPr lvl="0"/>
            <a:endParaRPr lang="en-US" b="1" dirty="0"/>
          </a:p>
          <a:p>
            <a:pPr lvl="0"/>
            <a:r>
              <a:rPr lang="en-US" dirty="0"/>
              <a:t>Recycling facilities do not want bagged recyclables because bags are dangerous for sorters to open and they wrap around the equipment.  Recyclable items should be kept loose (not bagged) when putting them into hauler-provided recycling carts or dumpsters. </a:t>
            </a:r>
            <a:r>
              <a:rPr lang="en-US" sz="1200" kern="1200" dirty="0">
                <a:solidFill>
                  <a:schemeClr val="tx1"/>
                </a:solidFill>
                <a:effectLst/>
                <a:latin typeface="+mn-lt"/>
                <a:ea typeface="+mn-ea"/>
                <a:cs typeface="+mn-cs"/>
              </a:rPr>
              <a:t>There should be no loose plastic bags and no bagged recyclables. </a:t>
            </a:r>
            <a:endParaRPr lang="en-US" dirty="0"/>
          </a:p>
          <a:p>
            <a:pPr lvl="0"/>
            <a:endParaRPr lang="en-US" dirty="0"/>
          </a:p>
          <a:p>
            <a:pPr lvl="0"/>
            <a:r>
              <a:rPr lang="en-US" dirty="0"/>
              <a:t>If plastic bags are used to collect recyclables from inside the school building or on school grounds, empty recyclables out of the bags directly into the recycling cart or dumpster. Then place the plastic bags in the trash.</a:t>
            </a:r>
            <a:endParaRPr lang="en-US" sz="1600"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07734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3504" y="770467"/>
            <a:ext cx="10782300" cy="3352800"/>
          </a:xfrm>
        </p:spPr>
        <p:txBody>
          <a:bodyPr anchor="b">
            <a:noAutofit/>
          </a:bodyPr>
          <a:lstStyle>
            <a:lvl1pPr algn="l">
              <a:lnSpc>
                <a:spcPct val="80000"/>
              </a:lnSpc>
              <a:defRPr sz="8800" spc="-12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667512" y="4206876"/>
            <a:ext cx="9228201" cy="1645920"/>
          </a:xfrm>
        </p:spPr>
        <p:txBody>
          <a:bodyPr>
            <a:normAutofit/>
          </a:bodyPr>
          <a:lstStyle>
            <a:lvl1pPr marL="0" indent="0" algn="l">
              <a:buNone/>
              <a:defRPr sz="32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B26909E6-F416-47A0-B040-7D1BA9B29541}" type="datetimeFigureOut">
              <a:rPr lang="en-US" smtClean="0"/>
              <a:t>6/24/2022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4288825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6/24/2022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4275745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1525" y="714375"/>
            <a:ext cx="7734300" cy="54006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6/24/2022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746824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657224" y="2157731"/>
            <a:ext cx="10753725" cy="376618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6/24/2022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94658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10780776" cy="3355848"/>
          </a:xfrm>
        </p:spPr>
        <p:txBody>
          <a:bodyPr anchor="b">
            <a:normAutofit/>
          </a:bodyPr>
          <a:lstStyle>
            <a:lvl1pPr>
              <a:lnSpc>
                <a:spcPct val="80000"/>
              </a:lnSpc>
              <a:defRPr sz="8800" b="0" baseline="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26909E6-F416-47A0-B040-7D1BA9B29541}" type="datetimeFigureOut">
              <a:rPr lang="en-US" smtClean="0"/>
              <a:t>6/24/2022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5951952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26909E6-F416-47A0-B040-7D1BA9B29541}" type="datetimeFigureOut">
              <a:rPr lang="en-US" smtClean="0"/>
              <a:t>6/24/2022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1949635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26909E6-F416-47A0-B040-7D1BA9B29541}" type="datetimeFigureOut">
              <a:rPr lang="en-US" smtClean="0"/>
              <a:t>6/24/2022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166052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26909E6-F416-47A0-B040-7D1BA9B29541}" type="datetimeFigureOut">
              <a:rPr lang="en-US" smtClean="0"/>
              <a:t>6/24/2022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462764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6909E6-F416-47A0-B040-7D1BA9B29541}" type="datetimeFigureOut">
              <a:rPr lang="en-US" smtClean="0"/>
              <a:t>6/24/2022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8405453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Edit Master text styles</a:t>
            </a:r>
          </a:p>
        </p:txBody>
      </p:sp>
      <p:sp>
        <p:nvSpPr>
          <p:cNvPr id="5" name="Date Placeholder 4"/>
          <p:cNvSpPr>
            <a:spLocks noGrp="1"/>
          </p:cNvSpPr>
          <p:nvPr>
            <p:ph type="dt" sz="half" idx="10"/>
          </p:nvPr>
        </p:nvSpPr>
        <p:spPr/>
        <p:txBody>
          <a:bodyPr/>
          <a:lstStyle/>
          <a:p>
            <a:fld id="{B26909E6-F416-47A0-B040-7D1BA9B29541}" type="datetimeFigureOut">
              <a:rPr lang="en-US" smtClean="0"/>
              <a:t>6/24/2022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40D180FC-6370-4C8C-BBA0-A83381745948}" type="slidenum">
              <a:rPr lang="en-US" smtClean="0"/>
              <a:t>‹#›</a:t>
            </a:fld>
            <a:endParaRPr lang="en-US"/>
          </a:p>
        </p:txBody>
      </p:sp>
    </p:spTree>
    <p:extLst>
      <p:ext uri="{BB962C8B-B14F-4D97-AF65-F5344CB8AC3E}">
        <p14:creationId xmlns:p14="http://schemas.microsoft.com/office/powerpoint/2010/main" val="2882073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chemeClr val="tx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2192000" cy="5330952"/>
          </a:xfrm>
          <a:solidFill>
            <a:schemeClr val="accent1">
              <a:lumMod val="20000"/>
              <a:lumOff val="80000"/>
            </a:schemeClr>
          </a:solidFill>
        </p:spPr>
        <p:txBody>
          <a:bodyPr anchor="t"/>
          <a:lstStyle>
            <a:lvl1pPr marL="0" indent="0" algn="ctr">
              <a:spcBef>
                <a:spcPts val="800"/>
              </a:spcBef>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76656" y="5909735"/>
            <a:ext cx="9229344" cy="533400"/>
          </a:xfrm>
        </p:spPr>
        <p:txBody>
          <a:bodyPr>
            <a:normAutofit/>
          </a:bodyPr>
          <a:lstStyle>
            <a:lvl1pPr marL="0" indent="0">
              <a:lnSpc>
                <a:spcPct val="90000"/>
              </a:lnSpc>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Date Placeholder 8"/>
          <p:cNvSpPr>
            <a:spLocks noGrp="1"/>
          </p:cNvSpPr>
          <p:nvPr>
            <p:ph type="dt" sz="half" idx="10"/>
          </p:nvPr>
        </p:nvSpPr>
        <p:spPr/>
        <p:txBody>
          <a:bodyPr/>
          <a:lstStyle/>
          <a:p>
            <a:fld id="{B26909E6-F416-47A0-B040-7D1BA9B29541}" type="datetimeFigureOut">
              <a:rPr lang="en-US" smtClean="0"/>
              <a:t>6/24/2022</a:t>
            </a:fld>
            <a:endParaRPr lang="en-US"/>
          </a:p>
        </p:txBody>
      </p:sp>
      <p:sp>
        <p:nvSpPr>
          <p:cNvPr id="10" name="Footer Placeholder 9"/>
          <p:cNvSpPr>
            <a:spLocks noGrp="1"/>
          </p:cNvSpPr>
          <p:nvPr>
            <p:ph type="ftr" sz="quarter" idx="11"/>
          </p:nvPr>
        </p:nvSpPr>
        <p:spPr/>
        <p:txBody>
          <a:bodyPr/>
          <a:lstStyle/>
          <a:p>
            <a:endParaRPr lang="en-US"/>
          </a:p>
        </p:txBody>
      </p:sp>
      <p:sp>
        <p:nvSpPr>
          <p:cNvPr id="11" name="Slide Number Placeholder 10"/>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9227950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65819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76656" y="2011680"/>
            <a:ext cx="10753725" cy="3766185"/>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5800" y="6412447"/>
            <a:ext cx="4114800" cy="228600"/>
          </a:xfrm>
          <a:prstGeom prst="rect">
            <a:avLst/>
          </a:prstGeom>
        </p:spPr>
        <p:txBody>
          <a:bodyPr vert="horz" lIns="91440" tIns="45720" rIns="91440" bIns="45720" rtlCol="0" anchor="ctr"/>
          <a:lstStyle>
            <a:lvl1pPr algn="l">
              <a:defRPr sz="950">
                <a:solidFill>
                  <a:schemeClr val="tx1">
                    <a:alpha val="80000"/>
                  </a:schemeClr>
                </a:solidFill>
              </a:defRPr>
            </a:lvl1pPr>
          </a:lstStyle>
          <a:p>
            <a:fld id="{B26909E6-F416-47A0-B040-7D1BA9B29541}" type="datetimeFigureOut">
              <a:rPr lang="en-US" smtClean="0"/>
              <a:t>6/24/2022</a:t>
            </a:fld>
            <a:endParaRPr lang="en-US"/>
          </a:p>
        </p:txBody>
      </p:sp>
      <p:sp>
        <p:nvSpPr>
          <p:cNvPr id="5" name="Footer Placeholder 4"/>
          <p:cNvSpPr>
            <a:spLocks noGrp="1"/>
          </p:cNvSpPr>
          <p:nvPr>
            <p:ph type="ftr" sz="quarter" idx="3"/>
          </p:nvPr>
        </p:nvSpPr>
        <p:spPr>
          <a:xfrm>
            <a:off x="685800" y="6554697"/>
            <a:ext cx="5029200" cy="228600"/>
          </a:xfrm>
          <a:prstGeom prst="rect">
            <a:avLst/>
          </a:prstGeom>
        </p:spPr>
        <p:txBody>
          <a:bodyPr vert="horz" lIns="91440" tIns="45720" rIns="91440" bIns="45720" rtlCol="0" anchor="ctr"/>
          <a:lstStyle>
            <a:lvl1pPr algn="l">
              <a:defRPr sz="950" cap="all" baseline="0">
                <a:solidFill>
                  <a:schemeClr val="tx1">
                    <a:alpha val="80000"/>
                  </a:schemeClr>
                </a:solidFill>
              </a:defRPr>
            </a:lvl1pPr>
          </a:lstStyle>
          <a:p>
            <a:endParaRPr lang="en-US"/>
          </a:p>
        </p:txBody>
      </p:sp>
      <p:sp>
        <p:nvSpPr>
          <p:cNvPr id="6" name="Slide Number Placeholder 5"/>
          <p:cNvSpPr>
            <a:spLocks noGrp="1"/>
          </p:cNvSpPr>
          <p:nvPr>
            <p:ph type="sldNum" sz="quarter" idx="4"/>
          </p:nvPr>
        </p:nvSpPr>
        <p:spPr>
          <a:xfrm>
            <a:off x="8763926" y="5876412"/>
            <a:ext cx="2926080" cy="1397039"/>
          </a:xfrm>
          <a:prstGeom prst="rect">
            <a:avLst/>
          </a:prstGeom>
        </p:spPr>
        <p:txBody>
          <a:bodyPr vert="horz" lIns="91440" tIns="45720" rIns="91440" bIns="45720" rtlCol="0" anchor="b"/>
          <a:lstStyle>
            <a:lvl1pPr algn="r">
              <a:defRPr sz="10300" b="0">
                <a:ln>
                  <a:noFill/>
                </a:ln>
                <a:solidFill>
                  <a:schemeClr val="tx1">
                    <a:alpha val="20000"/>
                  </a:schemeClr>
                </a:solidFill>
                <a:latin typeface="+mj-lt"/>
              </a:defRPr>
            </a:lvl1pPr>
          </a:lstStyle>
          <a:p>
            <a:fld id="{40D180FC-6370-4C8C-BBA0-A83381745948}" type="slidenum">
              <a:rPr lang="en-US" smtClean="0"/>
              <a:t>‹#›</a:t>
            </a:fld>
            <a:endParaRPr lang="en-US"/>
          </a:p>
        </p:txBody>
      </p:sp>
    </p:spTree>
    <p:extLst>
      <p:ext uri="{BB962C8B-B14F-4D97-AF65-F5344CB8AC3E}">
        <p14:creationId xmlns:p14="http://schemas.microsoft.com/office/powerpoint/2010/main" val="1215829015"/>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85000"/>
        </a:lnSpc>
        <a:spcBef>
          <a:spcPct val="0"/>
        </a:spcBef>
        <a:buNone/>
        <a:defRPr sz="5400" kern="1200" spc="-12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accent1"/>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75000"/>
              <a:lumOff val="2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65000"/>
              <a:lumOff val="3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https://cascade.madmimi.com/promotion_images/2764/5442/original/School_Recycling.png?1510238565"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6.png"/><Relationship Id="rId7"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7.png"/><Relationship Id="rId11" Type="http://schemas.openxmlformats.org/officeDocument/2006/relationships/image" Target="../media/image14.jpg"/><Relationship Id="rId5" Type="http://schemas.openxmlformats.org/officeDocument/2006/relationships/image" Target="../media/image10.png"/><Relationship Id="rId10" Type="http://schemas.openxmlformats.org/officeDocument/2006/relationships/image" Target="../media/image13.png"/><Relationship Id="rId4" Type="http://schemas.openxmlformats.org/officeDocument/2006/relationships/image" Target="../media/image9.jpg"/><Relationship Id="rId9"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8.svg"/></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hyperlink" Target="http://www.dakotacounty.us/" TargetMode="Externa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F940512-23DF-44A4-BE78-38416C7F68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1413" y="0"/>
            <a:ext cx="7540587" cy="6858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6E178F3-6B0E-4E3F-96A5-A7CB22494EAB}"/>
              </a:ext>
            </a:extLst>
          </p:cNvPr>
          <p:cNvSpPr>
            <a:spLocks noGrp="1"/>
          </p:cNvSpPr>
          <p:nvPr>
            <p:ph type="ctrTitle"/>
          </p:nvPr>
        </p:nvSpPr>
        <p:spPr>
          <a:xfrm>
            <a:off x="4862552" y="341535"/>
            <a:ext cx="6264834" cy="3352800"/>
          </a:xfrm>
        </p:spPr>
        <p:txBody>
          <a:bodyPr>
            <a:normAutofit fontScale="90000"/>
          </a:bodyPr>
          <a:lstStyle/>
          <a:p>
            <a:br>
              <a:rPr lang="en-US" dirty="0"/>
            </a:br>
            <a:r>
              <a:rPr lang="en-US" sz="7300" b="1" dirty="0"/>
              <a:t>Our School’s Recycling Program</a:t>
            </a:r>
            <a:endParaRPr lang="en-US" b="1" dirty="0"/>
          </a:p>
        </p:txBody>
      </p:sp>
      <p:pic>
        <p:nvPicPr>
          <p:cNvPr id="6" name="Picture 2" descr="School Recycling">
            <a:extLst>
              <a:ext uri="{FF2B5EF4-FFF2-40B4-BE49-F238E27FC236}">
                <a16:creationId xmlns:a16="http://schemas.microsoft.com/office/drawing/2014/main" id="{5B033ECD-9BE2-4365-9479-07005F5B1ACA}"/>
              </a:ext>
            </a:extLst>
          </p:cNvPr>
          <p:cNvPicPr>
            <a:picLocks noChangeAspect="1" noChangeArrowheads="1"/>
          </p:cNvPicPr>
          <p:nvPr/>
        </p:nvPicPr>
        <p:blipFill>
          <a:blip r:link="rId3">
            <a:extLst>
              <a:ext uri="{28A0092B-C50C-407E-A947-70E740481C1C}">
                <a14:useLocalDpi xmlns:a14="http://schemas.microsoft.com/office/drawing/2010/main" val="0"/>
              </a:ext>
            </a:extLst>
          </a:blip>
          <a:srcRect/>
          <a:stretch>
            <a:fillRect/>
          </a:stretch>
        </p:blipFill>
        <p:spPr bwMode="auto">
          <a:xfrm>
            <a:off x="0" y="4255287"/>
            <a:ext cx="12192000" cy="2789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6079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709612" y="1126565"/>
            <a:ext cx="10772775" cy="1658198"/>
          </a:xfrm>
        </p:spPr>
        <p:txBody>
          <a:bodyPr vert="horz" lIns="91440" tIns="45720" rIns="91440" bIns="45720" rtlCol="0" anchor="ctr">
            <a:normAutofit/>
          </a:bodyPr>
          <a:lstStyle/>
          <a:p>
            <a:pPr algn="ctr"/>
            <a:r>
              <a:rPr lang="en-US" b="1" dirty="0">
                <a:solidFill>
                  <a:srgbClr val="000000"/>
                </a:solidFill>
              </a:rPr>
              <a:t>Recycling Questions?</a:t>
            </a:r>
          </a:p>
        </p:txBody>
      </p:sp>
      <p:sp>
        <p:nvSpPr>
          <p:cNvPr id="5" name="Rectangle 4">
            <a:extLst>
              <a:ext uri="{FF2B5EF4-FFF2-40B4-BE49-F238E27FC236}">
                <a16:creationId xmlns:a16="http://schemas.microsoft.com/office/drawing/2014/main" id="{351B3085-88B4-4314-8E29-5B63699C8B41}"/>
              </a:ext>
            </a:extLst>
          </p:cNvPr>
          <p:cNvSpPr/>
          <p:nvPr/>
        </p:nvSpPr>
        <p:spPr>
          <a:xfrm>
            <a:off x="237995" y="4073237"/>
            <a:ext cx="11732332" cy="2306781"/>
          </a:xfrm>
          <a:prstGeom prst="rect">
            <a:avLst/>
          </a:prstGeom>
        </p:spPr>
        <p:txBody>
          <a:bodyPr vert="horz" lIns="91440" tIns="45720" rIns="91440" bIns="45720" rtlCol="0">
            <a:noAutofit/>
          </a:bodyPr>
          <a:lstStyle/>
          <a:p>
            <a:pPr lvl="0" defTabSz="914400">
              <a:lnSpc>
                <a:spcPct val="85000"/>
              </a:lnSpc>
              <a:spcAft>
                <a:spcPts val="600"/>
              </a:spcAft>
            </a:pPr>
            <a:r>
              <a:rPr lang="en-US" sz="3200" b="1" dirty="0">
                <a:solidFill>
                  <a:srgbClr val="000000"/>
                </a:solidFill>
              </a:rPr>
              <a:t>[</a:t>
            </a:r>
            <a:r>
              <a:rPr lang="en-US" sz="3200" dirty="0">
                <a:solidFill>
                  <a:srgbClr val="000000"/>
                </a:solidFill>
                <a:highlight>
                  <a:srgbClr val="FFFF00"/>
                </a:highlight>
              </a:rPr>
              <a:t>Insert school’s recycling and organics program contact/coordinator contact information.</a:t>
            </a:r>
          </a:p>
          <a:p>
            <a:pPr lvl="0" defTabSz="914400">
              <a:lnSpc>
                <a:spcPct val="85000"/>
              </a:lnSpc>
              <a:spcAft>
                <a:spcPts val="600"/>
              </a:spcAft>
            </a:pPr>
            <a:endParaRPr lang="en-US" sz="3200" dirty="0">
              <a:solidFill>
                <a:srgbClr val="000000"/>
              </a:solidFill>
              <a:highlight>
                <a:srgbClr val="FFFF00"/>
              </a:highlight>
            </a:endParaRPr>
          </a:p>
          <a:p>
            <a:pPr lvl="0" defTabSz="914400">
              <a:lnSpc>
                <a:spcPct val="85000"/>
              </a:lnSpc>
              <a:spcAft>
                <a:spcPts val="600"/>
              </a:spcAft>
            </a:pPr>
            <a:r>
              <a:rPr lang="en-US" sz="3200" dirty="0">
                <a:solidFill>
                  <a:srgbClr val="000000"/>
                </a:solidFill>
                <a:highlight>
                  <a:srgbClr val="FFFF00"/>
                </a:highlight>
              </a:rPr>
              <a:t>Insert where to go online (portal, intranet site) or in school building where to find more information.] </a:t>
            </a:r>
            <a:endParaRPr lang="en-US" sz="2800" i="1" dirty="0">
              <a:solidFill>
                <a:srgbClr val="000000"/>
              </a:solidFill>
              <a:effectLst/>
              <a:highlight>
                <a:srgbClr val="FFFF00"/>
              </a:highlight>
            </a:endParaRPr>
          </a:p>
        </p:txBody>
      </p:sp>
    </p:spTree>
    <p:extLst>
      <p:ext uri="{BB962C8B-B14F-4D97-AF65-F5344CB8AC3E}">
        <p14:creationId xmlns:p14="http://schemas.microsoft.com/office/powerpoint/2010/main" val="7251720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983C4-573C-4FD1-8E19-B03C42B35331}"/>
              </a:ext>
            </a:extLst>
          </p:cNvPr>
          <p:cNvSpPr>
            <a:spLocks noGrp="1"/>
          </p:cNvSpPr>
          <p:nvPr>
            <p:ph type="title"/>
          </p:nvPr>
        </p:nvSpPr>
        <p:spPr>
          <a:xfrm>
            <a:off x="603504" y="767419"/>
            <a:ext cx="6216396" cy="3436790"/>
          </a:xfrm>
        </p:spPr>
        <p:txBody>
          <a:bodyPr/>
          <a:lstStyle/>
          <a:p>
            <a:r>
              <a:rPr lang="en-US" dirty="0"/>
              <a:t>Recycle Right at School</a:t>
            </a:r>
          </a:p>
        </p:txBody>
      </p:sp>
      <p:sp>
        <p:nvSpPr>
          <p:cNvPr id="3" name="Text Placeholder 2">
            <a:extLst>
              <a:ext uri="{FF2B5EF4-FFF2-40B4-BE49-F238E27FC236}">
                <a16:creationId xmlns:a16="http://schemas.microsoft.com/office/drawing/2014/main" id="{9D7EF050-25F3-4A63-9E0E-1FDC61F20DFA}"/>
              </a:ext>
            </a:extLst>
          </p:cNvPr>
          <p:cNvSpPr>
            <a:spLocks noGrp="1"/>
          </p:cNvSpPr>
          <p:nvPr>
            <p:ph type="body" idx="1"/>
          </p:nvPr>
        </p:nvSpPr>
        <p:spPr/>
        <p:txBody>
          <a:bodyPr/>
          <a:lstStyle/>
          <a:p>
            <a:r>
              <a:rPr lang="en-US" dirty="0"/>
              <a:t>What can be recycled?</a:t>
            </a:r>
          </a:p>
        </p:txBody>
      </p:sp>
      <p:pic>
        <p:nvPicPr>
          <p:cNvPr id="6" name="Picture 5" descr="A picture containing text, indoor, computer, desk&#10;&#10;Description automatically generated">
            <a:extLst>
              <a:ext uri="{FF2B5EF4-FFF2-40B4-BE49-F238E27FC236}">
                <a16:creationId xmlns:a16="http://schemas.microsoft.com/office/drawing/2014/main" id="{8EB1B2AF-D666-4480-837D-D4C72FEAE7E6}"/>
              </a:ext>
            </a:extLst>
          </p:cNvPr>
          <p:cNvPicPr>
            <a:picLocks noChangeAspect="1"/>
          </p:cNvPicPr>
          <p:nvPr/>
        </p:nvPicPr>
        <p:blipFill rotWithShape="1">
          <a:blip r:embed="rId3">
            <a:extLst>
              <a:ext uri="{28A0092B-C50C-407E-A947-70E740481C1C}">
                <a14:useLocalDpi xmlns:a14="http://schemas.microsoft.com/office/drawing/2010/main" val="0"/>
              </a:ext>
            </a:extLst>
          </a:blip>
          <a:srcRect l="3275"/>
          <a:stretch/>
        </p:blipFill>
        <p:spPr>
          <a:xfrm>
            <a:off x="6883908" y="1219200"/>
            <a:ext cx="5110175" cy="3962400"/>
          </a:xfrm>
          <a:prstGeom prst="rect">
            <a:avLst/>
          </a:prstGeom>
        </p:spPr>
      </p:pic>
    </p:spTree>
    <p:extLst>
      <p:ext uri="{BB962C8B-B14F-4D97-AF65-F5344CB8AC3E}">
        <p14:creationId xmlns:p14="http://schemas.microsoft.com/office/powerpoint/2010/main" val="2566911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0" y="12176"/>
            <a:ext cx="12192000" cy="1381176"/>
          </a:xfrm>
          <a:noFill/>
          <a:ln>
            <a:noFill/>
          </a:ln>
        </p:spPr>
        <p:txBody>
          <a:bodyPr vert="horz" lIns="91440" tIns="45720" rIns="91440" bIns="45720" rtlCol="0" anchor="ctr">
            <a:normAutofit/>
          </a:bodyPr>
          <a:lstStyle/>
          <a:p>
            <a:r>
              <a:rPr lang="en-US" sz="5400" b="1" dirty="0">
                <a:solidFill>
                  <a:schemeClr val="bg1">
                    <a:lumMod val="75000"/>
                  </a:schemeClr>
                </a:solidFill>
                <a:latin typeface="Calibri" panose="020F0502020204030204" pitchFamily="34" charset="0"/>
                <a:cs typeface="Calibri" panose="020F0502020204030204" pitchFamily="34" charset="0"/>
              </a:rPr>
              <a:t>Recycle Right at School</a:t>
            </a:r>
          </a:p>
        </p:txBody>
      </p:sp>
      <p:sp>
        <p:nvSpPr>
          <p:cNvPr id="23" name="Content Placeholder 22">
            <a:extLst>
              <a:ext uri="{FF2B5EF4-FFF2-40B4-BE49-F238E27FC236}">
                <a16:creationId xmlns:a16="http://schemas.microsoft.com/office/drawing/2014/main" id="{29487D95-DF87-4441-B00B-18F43700C12E}"/>
              </a:ext>
            </a:extLst>
          </p:cNvPr>
          <p:cNvSpPr>
            <a:spLocks noGrp="1"/>
          </p:cNvSpPr>
          <p:nvPr>
            <p:ph sz="half" idx="1"/>
          </p:nvPr>
        </p:nvSpPr>
        <p:spPr>
          <a:xfrm>
            <a:off x="5025656" y="1769734"/>
            <a:ext cx="6888130" cy="5032743"/>
          </a:xfrm>
          <a:solidFill>
            <a:schemeClr val="tx1"/>
          </a:solidFill>
        </p:spPr>
        <p:txBody>
          <a:bodyPr>
            <a:normAutofit fontScale="92500" lnSpcReduction="10000"/>
          </a:bodyPr>
          <a:lstStyle/>
          <a:p>
            <a:pPr marL="0" lvl="0" indent="0" eaLnBrk="0" fontAlgn="base" hangingPunct="0">
              <a:lnSpc>
                <a:spcPct val="100000"/>
              </a:lnSpc>
              <a:spcBef>
                <a:spcPct val="0"/>
              </a:spcBef>
              <a:spcAft>
                <a:spcPct val="0"/>
              </a:spcAft>
              <a:buNone/>
              <a:tabLst>
                <a:tab pos="457200" algn="l"/>
              </a:tabLst>
            </a:pPr>
            <a:r>
              <a:rPr lang="en-US" altLang="en-US" sz="3000" b="1" dirty="0">
                <a:solidFill>
                  <a:schemeClr val="accent1">
                    <a:lumMod val="75000"/>
                  </a:schemeClr>
                </a:solidFill>
                <a:latin typeface="Calibri" panose="020F0502020204030204" pitchFamily="34" charset="0"/>
                <a:ea typeface="Times New Roman" panose="02020603050405020304" pitchFamily="18" charset="0"/>
                <a:cs typeface="Calibri" panose="020F0502020204030204" pitchFamily="34" charset="0"/>
              </a:rPr>
              <a:t>METAL CANS</a:t>
            </a:r>
            <a:endParaRPr lang="en-US" altLang="en-US" sz="3000" dirty="0">
              <a:solidFill>
                <a:schemeClr val="accent1">
                  <a:lumMod val="75000"/>
                </a:schemeClr>
              </a:solidFill>
            </a:endParaRPr>
          </a:p>
          <a:p>
            <a:pPr marL="0" lvl="0" indent="0" eaLnBrk="0" fontAlgn="base" hangingPunct="0">
              <a:lnSpc>
                <a:spcPct val="100000"/>
              </a:lnSpc>
              <a:spcBef>
                <a:spcPct val="0"/>
              </a:spcBef>
              <a:spcAft>
                <a:spcPct val="0"/>
              </a:spcAft>
              <a:buNone/>
              <a:tabLst>
                <a:tab pos="457200" algn="l"/>
              </a:tabLst>
            </a:pPr>
            <a:r>
              <a:rPr lang="en-US" altLang="en-US" dirty="0">
                <a:solidFill>
                  <a:schemeClr val="tx2">
                    <a:lumMod val="25000"/>
                  </a:schemeClr>
                </a:solidFill>
                <a:latin typeface="Calibri" panose="020F0502020204030204" pitchFamily="34" charset="0"/>
                <a:cs typeface="Calibri" panose="020F0502020204030204" pitchFamily="34" charset="0"/>
              </a:rPr>
              <a:t>F</a:t>
            </a:r>
            <a:r>
              <a:rPr lang="en-US" altLang="en-US" dirty="0">
                <a:solidFill>
                  <a:schemeClr val="tx2">
                    <a:lumMod val="25000"/>
                  </a:schemeClr>
                </a:solidFill>
                <a:latin typeface="Calibri" panose="020F0502020204030204" pitchFamily="34" charset="0"/>
                <a:ea typeface="Times New Roman" panose="02020603050405020304" pitchFamily="18" charset="0"/>
                <a:cs typeface="Calibri" panose="020F0502020204030204" pitchFamily="34" charset="0"/>
              </a:rPr>
              <a:t>ood and beverage aluminum, tin, and steel cans</a:t>
            </a:r>
          </a:p>
          <a:p>
            <a:pPr marL="0" lvl="0" indent="0" eaLnBrk="0" fontAlgn="base" hangingPunct="0">
              <a:lnSpc>
                <a:spcPct val="100000"/>
              </a:lnSpc>
              <a:spcBef>
                <a:spcPct val="0"/>
              </a:spcBef>
              <a:spcAft>
                <a:spcPct val="0"/>
              </a:spcAft>
              <a:buNone/>
              <a:tabLst>
                <a:tab pos="457200" algn="l"/>
              </a:tabLst>
            </a:pPr>
            <a:r>
              <a:rPr lang="en-US" altLang="en-US" sz="2600" dirty="0">
                <a:solidFill>
                  <a:schemeClr val="tx2">
                    <a:lumMod val="25000"/>
                  </a:schemeClr>
                </a:solidFill>
                <a:latin typeface="Calibri" panose="020F0502020204030204" pitchFamily="34" charset="0"/>
                <a:ea typeface="Times New Roman" panose="02020603050405020304" pitchFamily="18" charset="0"/>
                <a:cs typeface="Calibri" panose="020F0502020204030204" pitchFamily="34" charset="0"/>
              </a:rPr>
              <a:t> </a:t>
            </a:r>
            <a:endParaRPr lang="en-US" altLang="en-US" sz="2100" dirty="0">
              <a:solidFill>
                <a:schemeClr val="tx2">
                  <a:lumMod val="25000"/>
                </a:schemeClr>
              </a:solidFill>
            </a:endParaRPr>
          </a:p>
          <a:p>
            <a:pPr marL="0" lvl="0" indent="0" eaLnBrk="0" fontAlgn="base" hangingPunct="0">
              <a:lnSpc>
                <a:spcPct val="100000"/>
              </a:lnSpc>
              <a:spcBef>
                <a:spcPct val="0"/>
              </a:spcBef>
              <a:spcAft>
                <a:spcPct val="0"/>
              </a:spcAft>
              <a:buNone/>
              <a:tabLst>
                <a:tab pos="457200" algn="l"/>
              </a:tabLst>
            </a:pPr>
            <a:r>
              <a:rPr lang="en-US" altLang="en-US" sz="3000" b="1" dirty="0">
                <a:solidFill>
                  <a:schemeClr val="accent1">
                    <a:lumMod val="75000"/>
                  </a:schemeClr>
                </a:solidFill>
                <a:latin typeface="Calibri" panose="020F0502020204030204" pitchFamily="34" charset="0"/>
                <a:ea typeface="Times New Roman" panose="02020603050405020304" pitchFamily="18" charset="0"/>
                <a:cs typeface="Calibri" panose="020F0502020204030204" pitchFamily="34" charset="0"/>
              </a:rPr>
              <a:t>GLASS BOTTLES AND JARS </a:t>
            </a:r>
          </a:p>
          <a:p>
            <a:pPr marL="0" indent="0" eaLnBrk="0" fontAlgn="base" hangingPunct="0">
              <a:lnSpc>
                <a:spcPct val="100000"/>
              </a:lnSpc>
              <a:spcBef>
                <a:spcPct val="0"/>
              </a:spcBef>
              <a:spcAft>
                <a:spcPct val="0"/>
              </a:spcAft>
              <a:buNone/>
              <a:tabLst>
                <a:tab pos="457200" algn="l"/>
              </a:tabLst>
            </a:pPr>
            <a:r>
              <a:rPr lang="en-US" altLang="en-US" dirty="0">
                <a:solidFill>
                  <a:schemeClr val="tx2">
                    <a:lumMod val="25000"/>
                  </a:schemeClr>
                </a:solidFill>
                <a:latin typeface="Calibri" panose="020F0502020204030204" pitchFamily="34" charset="0"/>
                <a:cs typeface="Calibri" panose="020F0502020204030204" pitchFamily="34" charset="0"/>
              </a:rPr>
              <a:t>Food and beverage bottles and jars </a:t>
            </a:r>
          </a:p>
          <a:p>
            <a:pPr marL="0" lvl="0" indent="0" eaLnBrk="0" fontAlgn="base" hangingPunct="0">
              <a:lnSpc>
                <a:spcPct val="100000"/>
              </a:lnSpc>
              <a:spcBef>
                <a:spcPct val="0"/>
              </a:spcBef>
              <a:spcAft>
                <a:spcPct val="0"/>
              </a:spcAft>
              <a:buNone/>
              <a:tabLst>
                <a:tab pos="457200" algn="l"/>
              </a:tabLst>
            </a:pPr>
            <a:endParaRPr lang="en-US" altLang="en-US" sz="2100" dirty="0">
              <a:solidFill>
                <a:schemeClr val="tx2">
                  <a:lumMod val="25000"/>
                </a:schemeClr>
              </a:solidFill>
              <a:latin typeface="Arial" panose="020B0604020202020204" pitchFamily="34" charset="0"/>
            </a:endParaRPr>
          </a:p>
          <a:p>
            <a:pPr marL="0" lvl="0" indent="0" eaLnBrk="0" fontAlgn="base" hangingPunct="0">
              <a:lnSpc>
                <a:spcPct val="120000"/>
              </a:lnSpc>
              <a:spcBef>
                <a:spcPct val="0"/>
              </a:spcBef>
              <a:spcAft>
                <a:spcPct val="0"/>
              </a:spcAft>
              <a:buNone/>
              <a:tabLst>
                <a:tab pos="457200" algn="l"/>
              </a:tabLst>
            </a:pPr>
            <a:r>
              <a:rPr lang="en-US" altLang="en-US" sz="3000" b="1" dirty="0">
                <a:solidFill>
                  <a:schemeClr val="accent1">
                    <a:lumMod val="75000"/>
                  </a:schemeClr>
                </a:solidFill>
                <a:latin typeface="Calibri" panose="020F0502020204030204" pitchFamily="34" charset="0"/>
                <a:ea typeface="Times New Roman" panose="02020603050405020304" pitchFamily="18" charset="0"/>
                <a:cs typeface="Calibri" panose="020F0502020204030204" pitchFamily="34" charset="0"/>
              </a:rPr>
              <a:t>PLASTIC BOTTLES, CONTAINERS AND JUGS </a:t>
            </a:r>
            <a:endParaRPr lang="en-US" sz="3000" b="1" dirty="0">
              <a:solidFill>
                <a:schemeClr val="accent1">
                  <a:lumMod val="75000"/>
                </a:schemeClr>
              </a:solidFill>
              <a:latin typeface="Calibri" panose="020F0502020204030204" pitchFamily="34" charset="0"/>
              <a:cs typeface="Calibri" panose="020F0502020204030204" pitchFamily="34" charset="0"/>
            </a:endParaRPr>
          </a:p>
          <a:p>
            <a:pPr marL="177800" lvl="0" indent="-177800" eaLnBrk="0" fontAlgn="base" hangingPunct="0">
              <a:lnSpc>
                <a:spcPct val="120000"/>
              </a:lnSpc>
              <a:spcBef>
                <a:spcPct val="0"/>
              </a:spcBef>
              <a:spcAft>
                <a:spcPct val="0"/>
              </a:spcAft>
              <a:buFont typeface="Arial" panose="020B0604020202020204" pitchFamily="34" charset="0"/>
              <a:buChar char="•"/>
              <a:tabLst>
                <a:tab pos="457200" algn="l"/>
              </a:tabLst>
            </a:pPr>
            <a:r>
              <a:rPr lang="en-US" dirty="0">
                <a:solidFill>
                  <a:schemeClr val="tx2">
                    <a:lumMod val="25000"/>
                  </a:schemeClr>
                </a:solidFill>
                <a:latin typeface="Calibri" panose="020F0502020204030204" pitchFamily="34" charset="0"/>
                <a:cs typeface="Calibri" panose="020F0502020204030204" pitchFamily="34" charset="0"/>
              </a:rPr>
              <a:t>Containers numbered 1, 2 or 5  </a:t>
            </a:r>
          </a:p>
          <a:p>
            <a:pPr marL="177800" lvl="0" indent="-177800">
              <a:buFont typeface="Arial" panose="020B0604020202020204" pitchFamily="34" charset="0"/>
              <a:buChar char="•"/>
            </a:pPr>
            <a:r>
              <a:rPr lang="en-US" dirty="0">
                <a:solidFill>
                  <a:schemeClr val="tx2">
                    <a:lumMod val="25000"/>
                  </a:schemeClr>
                </a:solidFill>
                <a:latin typeface="Calibri" panose="020F0502020204030204" pitchFamily="34" charset="0"/>
                <a:cs typeface="Calibri" panose="020F0502020204030204" pitchFamily="34" charset="0"/>
              </a:rPr>
              <a:t>Soda, juice and water bottles</a:t>
            </a:r>
          </a:p>
          <a:p>
            <a:pPr marL="177800" lvl="0" indent="-177800">
              <a:buFont typeface="Arial" panose="020B0604020202020204" pitchFamily="34" charset="0"/>
              <a:buChar char="•"/>
            </a:pPr>
            <a:r>
              <a:rPr lang="en-US" dirty="0">
                <a:solidFill>
                  <a:schemeClr val="tx2">
                    <a:lumMod val="25000"/>
                  </a:schemeClr>
                </a:solidFill>
                <a:latin typeface="Calibri" panose="020F0502020204030204" pitchFamily="34" charset="0"/>
                <a:cs typeface="Calibri" panose="020F0502020204030204" pitchFamily="34" charset="0"/>
              </a:rPr>
              <a:t>Milk and juice jugs</a:t>
            </a:r>
          </a:p>
          <a:p>
            <a:pPr marL="177800" indent="-177800">
              <a:buFont typeface="Arial" panose="020B0604020202020204" pitchFamily="34" charset="0"/>
              <a:buChar char="•"/>
            </a:pPr>
            <a:r>
              <a:rPr lang="en-US" dirty="0">
                <a:solidFill>
                  <a:schemeClr val="tx2">
                    <a:lumMod val="25000"/>
                  </a:schemeClr>
                </a:solidFill>
                <a:latin typeface="Calibri" panose="020F0502020204030204" pitchFamily="34" charset="0"/>
                <a:cs typeface="Calibri" panose="020F0502020204030204" pitchFamily="34" charset="0"/>
              </a:rPr>
              <a:t>Clear berry and produce containers</a:t>
            </a:r>
          </a:p>
          <a:p>
            <a:pPr marL="177800" lvl="0" indent="-177800">
              <a:buFont typeface="Arial" panose="020B0604020202020204" pitchFamily="34" charset="0"/>
              <a:buChar char="•"/>
            </a:pPr>
            <a:r>
              <a:rPr lang="en-US" dirty="0">
                <a:solidFill>
                  <a:schemeClr val="tx2">
                    <a:lumMod val="25000"/>
                  </a:schemeClr>
                </a:solidFill>
                <a:latin typeface="Calibri" panose="020F0502020204030204" pitchFamily="34" charset="0"/>
                <a:cs typeface="Calibri" panose="020F0502020204030204" pitchFamily="34" charset="0"/>
              </a:rPr>
              <a:t>Margarine, cottage cheese, cream cheese, other tubs/lids</a:t>
            </a:r>
          </a:p>
          <a:p>
            <a:pPr marL="177800" lvl="0" indent="-177800">
              <a:buFont typeface="Arial" panose="020B0604020202020204" pitchFamily="34" charset="0"/>
              <a:buChar char="•"/>
            </a:pPr>
            <a:r>
              <a:rPr lang="en-US" dirty="0">
                <a:solidFill>
                  <a:schemeClr val="tx2">
                    <a:lumMod val="25000"/>
                  </a:schemeClr>
                </a:solidFill>
                <a:latin typeface="Calibri" panose="020F0502020204030204" pitchFamily="34" charset="0"/>
                <a:cs typeface="Calibri" panose="020F0502020204030204" pitchFamily="34" charset="0"/>
              </a:rPr>
              <a:t>Laundry detergent bottles and jugs</a:t>
            </a:r>
          </a:p>
          <a:p>
            <a:endParaRPr lang="en-US" dirty="0">
              <a:solidFill>
                <a:schemeClr val="tx2">
                  <a:lumMod val="25000"/>
                </a:schemeClr>
              </a:solidFill>
            </a:endParaRPr>
          </a:p>
        </p:txBody>
      </p:sp>
      <p:sp>
        <p:nvSpPr>
          <p:cNvPr id="21" name="Rectangle 16">
            <a:extLst>
              <a:ext uri="{FF2B5EF4-FFF2-40B4-BE49-F238E27FC236}">
                <a16:creationId xmlns:a16="http://schemas.microsoft.com/office/drawing/2014/main" id="{2F37F4C4-3A49-44B3-B494-CEDF06748F0F}"/>
              </a:ext>
            </a:extLst>
          </p:cNvPr>
          <p:cNvSpPr>
            <a:spLocks noChangeArrowheads="1"/>
          </p:cNvSpPr>
          <p:nvPr/>
        </p:nvSpPr>
        <p:spPr bwMode="auto">
          <a:xfrm>
            <a:off x="149504" y="1690082"/>
            <a:ext cx="4529253" cy="4678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l"/>
              </a:tabLst>
              <a:defRPr>
                <a:solidFill>
                  <a:schemeClr val="tx1"/>
                </a:solidFill>
                <a:latin typeface="Arial" panose="020B0604020202020204" pitchFamily="34" charset="0"/>
              </a:defRPr>
            </a:lvl1pPr>
            <a:lvl2pPr eaLnBrk="0" fontAlgn="base" hangingPunct="0">
              <a:spcBef>
                <a:spcPct val="0"/>
              </a:spcBef>
              <a:spcAft>
                <a:spcPct val="0"/>
              </a:spcAft>
              <a:tabLst>
                <a:tab pos="457200" algn="l"/>
              </a:tabLst>
              <a:defRPr>
                <a:solidFill>
                  <a:schemeClr val="tx1"/>
                </a:solidFill>
                <a:latin typeface="Arial" panose="020B0604020202020204" pitchFamily="34" charset="0"/>
              </a:defRPr>
            </a:lvl2pPr>
            <a:lvl3pPr eaLnBrk="0" fontAlgn="base" hangingPunct="0">
              <a:spcBef>
                <a:spcPct val="0"/>
              </a:spcBef>
              <a:spcAft>
                <a:spcPct val="0"/>
              </a:spcAft>
              <a:tabLst>
                <a:tab pos="457200" algn="l"/>
              </a:tabLst>
              <a:defRPr>
                <a:solidFill>
                  <a:schemeClr val="tx1"/>
                </a:solidFill>
                <a:latin typeface="Arial" panose="020B0604020202020204" pitchFamily="34" charset="0"/>
              </a:defRPr>
            </a:lvl3pPr>
            <a:lvl4pPr eaLnBrk="0" fontAlgn="base" hangingPunct="0">
              <a:spcBef>
                <a:spcPct val="0"/>
              </a:spcBef>
              <a:spcAft>
                <a:spcPct val="0"/>
              </a:spcAft>
              <a:tabLst>
                <a:tab pos="457200" algn="l"/>
              </a:tabLst>
              <a:defRPr>
                <a:solidFill>
                  <a:schemeClr val="tx1"/>
                </a:solidFill>
                <a:latin typeface="Arial" panose="020B0604020202020204" pitchFamily="34" charset="0"/>
              </a:defRPr>
            </a:lvl4pPr>
            <a:lvl5pPr eaLnBrk="0" fontAlgn="base" hangingPunct="0">
              <a:spcBef>
                <a:spcPct val="0"/>
              </a:spcBef>
              <a:spcAft>
                <a:spcPct val="0"/>
              </a:spcAft>
              <a:tabLst>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457200" algn="l"/>
              </a:tabLst>
              <a:defRPr/>
            </a:pPr>
            <a:r>
              <a:rPr kumimoji="0" lang="en-US" altLang="en-US" sz="2800" b="1" i="0" u="none" strike="noStrike" kern="1200" cap="none" spc="0" normalizeH="0" baseline="0" noProof="0" dirty="0">
                <a:ln>
                  <a:noFill/>
                </a:ln>
                <a:solidFill>
                  <a:schemeClr val="accent1">
                    <a:lumMod val="75000"/>
                  </a:schemeClr>
                </a:solidFill>
                <a:effectLst/>
                <a:uLnTx/>
                <a:uFillTx/>
                <a:latin typeface="Calibri" panose="020F0502020204030204" pitchFamily="34" charset="0"/>
                <a:ea typeface="Times New Roman" panose="02020603050405020304" pitchFamily="18" charset="0"/>
                <a:cs typeface="Calibri" panose="020F0502020204030204" pitchFamily="34" charset="0"/>
              </a:rPr>
              <a:t>PAPER</a:t>
            </a:r>
            <a:endParaRPr kumimoji="0" lang="en-US" altLang="en-US" sz="2800" b="0" i="0" u="none" strike="noStrike" kern="1200" cap="none" spc="0" normalizeH="0" baseline="0" noProof="0" dirty="0">
              <a:ln>
                <a:noFill/>
              </a:ln>
              <a:solidFill>
                <a:schemeClr val="accent1">
                  <a:lumMod val="75000"/>
                </a:schemeClr>
              </a:solidFill>
              <a:effectLst/>
              <a:uLnTx/>
              <a:uFillTx/>
            </a:endParaRP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Newspaper and inserts</a:t>
            </a:r>
            <a:endPar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Magazines and catalogs</a:t>
            </a:r>
            <a:endPar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Mail and office papers</a:t>
            </a:r>
            <a:r>
              <a:rPr kumimoji="0" lang="en-US" altLang="en-US" sz="2200" b="1"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defRPr/>
            </a:pPr>
            <a:endParaRPr kumimoji="0" lang="en-US" altLang="en-US" sz="1600" b="0" i="0" u="none" strike="noStrike" kern="1200" cap="none" spc="0" normalizeH="0" baseline="0" noProof="0" dirty="0">
              <a:ln>
                <a:noFill/>
              </a:ln>
              <a:solidFill>
                <a:srgbClr val="DFE3E5">
                  <a:lumMod val="25000"/>
                </a:srgbClr>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defRPr/>
            </a:pPr>
            <a:r>
              <a:rPr kumimoji="0" lang="en-US" altLang="en-US" sz="2800" b="1" i="0" u="none" strike="noStrike" kern="1200" cap="none" spc="0" normalizeH="0" baseline="0" noProof="0" dirty="0">
                <a:ln>
                  <a:noFill/>
                </a:ln>
                <a:solidFill>
                  <a:schemeClr val="accent1">
                    <a:lumMod val="75000"/>
                  </a:schemeClr>
                </a:solidFill>
                <a:effectLst/>
                <a:uLnTx/>
                <a:uFillTx/>
                <a:latin typeface="Calibri" panose="020F0502020204030204" pitchFamily="34" charset="0"/>
                <a:ea typeface="Times New Roman" panose="02020603050405020304" pitchFamily="18" charset="0"/>
                <a:cs typeface="Calibri" panose="020F0502020204030204" pitchFamily="34" charset="0"/>
              </a:rPr>
              <a:t>CARDBOARD</a:t>
            </a:r>
            <a:endParaRPr kumimoji="0" lang="en-US" altLang="en-US" sz="2800" b="0" i="0" u="none" strike="noStrike" kern="1200" cap="none" spc="0" normalizeH="0" baseline="0" noProof="0" dirty="0">
              <a:ln>
                <a:noFill/>
              </a:ln>
              <a:solidFill>
                <a:schemeClr val="accent1">
                  <a:lumMod val="75000"/>
                </a:schemeClr>
              </a:solidFill>
              <a:effectLst/>
              <a:uLnTx/>
              <a:uFillTx/>
            </a:endParaRP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Corrugated cardboard</a:t>
            </a: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Paperboard </a:t>
            </a: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(e.g., cracker boxes)</a:t>
            </a:r>
          </a:p>
          <a:p>
            <a:pPr marL="0" marR="0" lvl="0" indent="0" algn="l" defTabSz="914400" rtl="0" eaLnBrk="0" fontAlgn="base" latinLnBrk="0" hangingPunct="0">
              <a:lnSpc>
                <a:spcPct val="100000"/>
              </a:lnSpc>
              <a:spcBef>
                <a:spcPct val="0"/>
              </a:spcBef>
              <a:spcAft>
                <a:spcPct val="0"/>
              </a:spcAft>
              <a:buClrTx/>
              <a:buSzTx/>
              <a:buFontTx/>
              <a:buNone/>
              <a:tabLst>
                <a:tab pos="457200" algn="l"/>
              </a:tabLst>
              <a:defRPr/>
            </a:pPr>
            <a:endParaRPr kumimoji="0" lang="en-US" altLang="en-US" sz="2200" b="0" i="0" u="none" strike="noStrike" kern="1200" cap="none" spc="0" normalizeH="0" baseline="0" noProof="0" dirty="0">
              <a:ln>
                <a:noFill/>
              </a:ln>
              <a:solidFill>
                <a:srgbClr val="DFE3E5">
                  <a:lumMod val="25000"/>
                </a:srgbClr>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defRPr/>
            </a:pPr>
            <a:r>
              <a:rPr kumimoji="0" lang="en-US" altLang="en-US" sz="2800" b="1" i="0" u="none" strike="noStrike" kern="1200" cap="none" spc="0" normalizeH="0" baseline="0" noProof="0" dirty="0">
                <a:ln>
                  <a:noFill/>
                </a:ln>
                <a:solidFill>
                  <a:schemeClr val="accent1">
                    <a:lumMod val="75000"/>
                  </a:schemeClr>
                </a:solidFill>
                <a:effectLst/>
                <a:uLnTx/>
                <a:uFillTx/>
                <a:latin typeface="Calibri" panose="020F0502020204030204" pitchFamily="34" charset="0"/>
                <a:ea typeface="Times New Roman" panose="02020603050405020304" pitchFamily="18" charset="0"/>
                <a:cs typeface="Calibri" panose="020F0502020204030204" pitchFamily="34" charset="0"/>
              </a:rPr>
              <a:t>CARTONS</a:t>
            </a:r>
            <a:endParaRPr kumimoji="0" lang="en-US" altLang="en-US" sz="2800" b="0" i="0" u="none" strike="noStrike" kern="1200" cap="none" spc="0" normalizeH="0" baseline="0" noProof="0" dirty="0">
              <a:ln>
                <a:noFill/>
              </a:ln>
              <a:solidFill>
                <a:schemeClr val="accent1">
                  <a:lumMod val="75000"/>
                </a:schemeClr>
              </a:solidFill>
              <a:effectLst/>
              <a:uLnTx/>
              <a:uFillTx/>
            </a:endParaRP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Milk and juice cartons</a:t>
            </a: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Soup, broth, and wine cartons</a:t>
            </a: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Juice </a:t>
            </a: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boxes</a:t>
            </a:r>
            <a:endParaRPr kumimoji="0" lang="en-US" altLang="en-US" sz="2200" b="0" i="0" u="none" strike="noStrike" kern="1200" cap="none" spc="0" normalizeH="0" baseline="0" noProof="0" dirty="0">
              <a:ln>
                <a:noFill/>
              </a:ln>
              <a:solidFill>
                <a:srgbClr val="DFE3E5">
                  <a:lumMod val="25000"/>
                </a:srgbClr>
              </a:solidFill>
              <a:effectLst/>
              <a:uLnTx/>
              <a:uFillTx/>
              <a:latin typeface="Arial" panose="020B0604020202020204" pitchFamily="34" charset="0"/>
              <a:ea typeface="+mn-ea"/>
              <a:cs typeface="+mn-cs"/>
            </a:endParaRPr>
          </a:p>
        </p:txBody>
      </p:sp>
      <p:pic>
        <p:nvPicPr>
          <p:cNvPr id="2063" name="Picture 5">
            <a:extLst>
              <a:ext uri="{FF2B5EF4-FFF2-40B4-BE49-F238E27FC236}">
                <a16:creationId xmlns:a16="http://schemas.microsoft.com/office/drawing/2014/main" id="{C568C71D-1C84-4EAD-82F0-3D00F674BF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8557" y="4341628"/>
            <a:ext cx="1324453" cy="455720"/>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6">
            <a:extLst>
              <a:ext uri="{FF2B5EF4-FFF2-40B4-BE49-F238E27FC236}">
                <a16:creationId xmlns:a16="http://schemas.microsoft.com/office/drawing/2014/main" id="{A82179B2-7FA4-4C1D-9D2D-DEF075CE6DCB}"/>
              </a:ext>
            </a:extLst>
          </p:cNvPr>
          <p:cNvSpPr/>
          <p:nvPr/>
        </p:nvSpPr>
        <p:spPr>
          <a:xfrm>
            <a:off x="1139763" y="1132242"/>
            <a:ext cx="6867071" cy="523220"/>
          </a:xfrm>
          <a:prstGeom prst="rect">
            <a:avLst/>
          </a:prstGeom>
        </p:spPr>
        <p:txBody>
          <a:bodyPr wrap="square">
            <a:spAutoFit/>
          </a:bodyPr>
          <a:lstStyle/>
          <a:p>
            <a:pPr lvl="0">
              <a:spcAft>
                <a:spcPts val="600"/>
              </a:spcAft>
              <a:defRPr/>
            </a:pPr>
            <a:r>
              <a:rPr lang="en-US" sz="2800" b="1" dirty="0">
                <a:solidFill>
                  <a:srgbClr val="DFE3E5">
                    <a:lumMod val="25000"/>
                  </a:srgbClr>
                </a:solidFill>
                <a:latin typeface="Calibri" panose="020F0502020204030204" pitchFamily="34" charset="0"/>
                <a:cs typeface="Calibri" panose="020F0502020204030204" pitchFamily="34" charset="0"/>
              </a:rPr>
              <a:t>PUT THESE ITEMS IN THE RECYCLING:</a:t>
            </a:r>
          </a:p>
        </p:txBody>
      </p:sp>
      <p:pic>
        <p:nvPicPr>
          <p:cNvPr id="26" name="Picture 25">
            <a:extLst>
              <a:ext uri="{FF2B5EF4-FFF2-40B4-BE49-F238E27FC236}">
                <a16:creationId xmlns:a16="http://schemas.microsoft.com/office/drawing/2014/main" id="{7083D819-2E47-4AF1-BBB4-2B46C7BF0AD5}"/>
              </a:ext>
            </a:extLst>
          </p:cNvPr>
          <p:cNvPicPr>
            <a:picLocks noChangeAspect="1"/>
          </p:cNvPicPr>
          <p:nvPr/>
        </p:nvPicPr>
        <p:blipFill>
          <a:blip r:embed="rId4"/>
          <a:stretch>
            <a:fillRect/>
          </a:stretch>
        </p:blipFill>
        <p:spPr>
          <a:xfrm>
            <a:off x="3204431" y="2712469"/>
            <a:ext cx="1786926" cy="1253655"/>
          </a:xfrm>
          <a:prstGeom prst="rect">
            <a:avLst/>
          </a:prstGeom>
        </p:spPr>
      </p:pic>
      <p:pic>
        <p:nvPicPr>
          <p:cNvPr id="29" name="Picture 28">
            <a:extLst>
              <a:ext uri="{FF2B5EF4-FFF2-40B4-BE49-F238E27FC236}">
                <a16:creationId xmlns:a16="http://schemas.microsoft.com/office/drawing/2014/main" id="{BA956933-7463-400C-A7F3-D4B007FBADE6}"/>
              </a:ext>
            </a:extLst>
          </p:cNvPr>
          <p:cNvPicPr>
            <a:picLocks noChangeAspect="1"/>
          </p:cNvPicPr>
          <p:nvPr/>
        </p:nvPicPr>
        <p:blipFill>
          <a:blip r:embed="rId5"/>
          <a:stretch>
            <a:fillRect/>
          </a:stretch>
        </p:blipFill>
        <p:spPr>
          <a:xfrm>
            <a:off x="10825976" y="1057388"/>
            <a:ext cx="847724" cy="894302"/>
          </a:xfrm>
          <a:prstGeom prst="rect">
            <a:avLst/>
          </a:prstGeom>
        </p:spPr>
      </p:pic>
      <p:pic>
        <p:nvPicPr>
          <p:cNvPr id="31" name="Picture 30">
            <a:extLst>
              <a:ext uri="{FF2B5EF4-FFF2-40B4-BE49-F238E27FC236}">
                <a16:creationId xmlns:a16="http://schemas.microsoft.com/office/drawing/2014/main" id="{09D2700E-43B2-4191-B34D-D685E6746FF3}"/>
              </a:ext>
            </a:extLst>
          </p:cNvPr>
          <p:cNvPicPr>
            <a:picLocks noChangeAspect="1"/>
          </p:cNvPicPr>
          <p:nvPr/>
        </p:nvPicPr>
        <p:blipFill>
          <a:blip r:embed="rId6"/>
          <a:stretch>
            <a:fillRect/>
          </a:stretch>
        </p:blipFill>
        <p:spPr>
          <a:xfrm>
            <a:off x="10825976" y="4473001"/>
            <a:ext cx="992815" cy="1505955"/>
          </a:xfrm>
          <a:prstGeom prst="rect">
            <a:avLst/>
          </a:prstGeom>
        </p:spPr>
      </p:pic>
      <p:pic>
        <p:nvPicPr>
          <p:cNvPr id="3" name="Picture 2">
            <a:extLst>
              <a:ext uri="{FF2B5EF4-FFF2-40B4-BE49-F238E27FC236}">
                <a16:creationId xmlns:a16="http://schemas.microsoft.com/office/drawing/2014/main" id="{DC572466-C520-4AA7-9D0F-B4041D359B24}"/>
              </a:ext>
            </a:extLst>
          </p:cNvPr>
          <p:cNvPicPr>
            <a:picLocks noChangeAspect="1"/>
          </p:cNvPicPr>
          <p:nvPr/>
        </p:nvPicPr>
        <p:blipFill>
          <a:blip r:embed="rId7"/>
          <a:stretch>
            <a:fillRect/>
          </a:stretch>
        </p:blipFill>
        <p:spPr>
          <a:xfrm>
            <a:off x="418773" y="1040351"/>
            <a:ext cx="720990" cy="645445"/>
          </a:xfrm>
          <a:prstGeom prst="rect">
            <a:avLst/>
          </a:prstGeom>
        </p:spPr>
      </p:pic>
      <p:pic>
        <p:nvPicPr>
          <p:cNvPr id="13" name="Picture 12" descr="A picture containing bottle, empty&#10;&#10;Description automatically generated">
            <a:extLst>
              <a:ext uri="{FF2B5EF4-FFF2-40B4-BE49-F238E27FC236}">
                <a16:creationId xmlns:a16="http://schemas.microsoft.com/office/drawing/2014/main" id="{82B54578-9D41-4C2D-AAE9-E2195569893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721506" y="2557510"/>
            <a:ext cx="938339" cy="1220396"/>
          </a:xfrm>
          <a:prstGeom prst="rect">
            <a:avLst/>
          </a:prstGeom>
        </p:spPr>
      </p:pic>
      <p:pic>
        <p:nvPicPr>
          <p:cNvPr id="14" name="Picture 13">
            <a:extLst>
              <a:ext uri="{FF2B5EF4-FFF2-40B4-BE49-F238E27FC236}">
                <a16:creationId xmlns:a16="http://schemas.microsoft.com/office/drawing/2014/main" id="{38B94637-19F4-4D2C-AC2A-03B26B1790FE}"/>
              </a:ext>
            </a:extLst>
          </p:cNvPr>
          <p:cNvPicPr/>
          <p:nvPr/>
        </p:nvPicPr>
        <p:blipFill>
          <a:blip r:embed="rId9">
            <a:extLst>
              <a:ext uri="{28A0092B-C50C-407E-A947-70E740481C1C}">
                <a14:useLocalDpi xmlns:a14="http://schemas.microsoft.com/office/drawing/2010/main" val="0"/>
              </a:ext>
            </a:extLst>
          </a:blip>
          <a:stretch>
            <a:fillRect/>
          </a:stretch>
        </p:blipFill>
        <p:spPr>
          <a:xfrm>
            <a:off x="3596550" y="4822312"/>
            <a:ext cx="1238507" cy="903446"/>
          </a:xfrm>
          <a:prstGeom prst="rect">
            <a:avLst/>
          </a:prstGeom>
        </p:spPr>
      </p:pic>
    </p:spTree>
    <p:extLst>
      <p:ext uri="{BB962C8B-B14F-4D97-AF65-F5344CB8AC3E}">
        <p14:creationId xmlns:p14="http://schemas.microsoft.com/office/powerpoint/2010/main" val="31705155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D0F3715D-9BEF-4973-A154-1DC975835F99}"/>
              </a:ext>
            </a:extLst>
          </p:cNvPr>
          <p:cNvSpPr>
            <a:spLocks noGrp="1"/>
          </p:cNvSpPr>
          <p:nvPr>
            <p:ph type="title"/>
          </p:nvPr>
        </p:nvSpPr>
        <p:spPr>
          <a:xfrm>
            <a:off x="0" y="12176"/>
            <a:ext cx="12192000" cy="1381176"/>
          </a:xfrm>
          <a:solidFill>
            <a:schemeClr val="tx1"/>
          </a:solidFill>
        </p:spPr>
        <p:txBody>
          <a:bodyPr vert="horz" lIns="91440" tIns="45720" rIns="91440" bIns="45720" rtlCol="0" anchor="ctr">
            <a:normAutofit/>
          </a:bodyPr>
          <a:lstStyle/>
          <a:p>
            <a:r>
              <a:rPr lang="en-US" sz="5400" b="1" dirty="0">
                <a:solidFill>
                  <a:schemeClr val="bg1">
                    <a:lumMod val="75000"/>
                  </a:schemeClr>
                </a:solidFill>
                <a:latin typeface="Calibri" panose="020F0502020204030204" pitchFamily="34" charset="0"/>
                <a:cs typeface="Calibri" panose="020F0502020204030204" pitchFamily="34" charset="0"/>
              </a:rPr>
              <a:t>Recycle Right at School</a:t>
            </a:r>
          </a:p>
        </p:txBody>
      </p:sp>
      <p:sp>
        <p:nvSpPr>
          <p:cNvPr id="27" name="Rectangle 26">
            <a:extLst>
              <a:ext uri="{FF2B5EF4-FFF2-40B4-BE49-F238E27FC236}">
                <a16:creationId xmlns:a16="http://schemas.microsoft.com/office/drawing/2014/main" id="{A82179B2-7FA4-4C1D-9D2D-DEF075CE6DCB}"/>
              </a:ext>
            </a:extLst>
          </p:cNvPr>
          <p:cNvSpPr/>
          <p:nvPr/>
        </p:nvSpPr>
        <p:spPr>
          <a:xfrm>
            <a:off x="873884" y="1283334"/>
            <a:ext cx="10752937"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2800" b="1" u="none" strike="noStrike" kern="1200" cap="none" spc="0" normalizeH="0" baseline="0" noProof="0" dirty="0">
                <a:ln>
                  <a:noFill/>
                </a:ln>
                <a:solidFill>
                  <a:srgbClr val="DFE3E5">
                    <a:lumMod val="25000"/>
                  </a:srgbClr>
                </a:solidFill>
                <a:effectLst/>
                <a:uLnTx/>
                <a:uFillTx/>
                <a:latin typeface="Calibri" panose="020F0502020204030204" pitchFamily="34" charset="0"/>
                <a:cs typeface="Calibri" panose="020F0502020204030204" pitchFamily="34" charset="0"/>
              </a:rPr>
              <a:t>FOLLOW THESE RULES TO ENSURE RECYCLING GETS RECYCLED RIGHT:</a:t>
            </a:r>
          </a:p>
        </p:txBody>
      </p:sp>
      <p:pic>
        <p:nvPicPr>
          <p:cNvPr id="9" name="Picture 8">
            <a:extLst>
              <a:ext uri="{FF2B5EF4-FFF2-40B4-BE49-F238E27FC236}">
                <a16:creationId xmlns:a16="http://schemas.microsoft.com/office/drawing/2014/main" id="{77C02DC5-B419-4736-BE9D-851459B0E5F7}"/>
              </a:ext>
            </a:extLst>
          </p:cNvPr>
          <p:cNvPicPr>
            <a:picLocks noChangeAspect="1"/>
          </p:cNvPicPr>
          <p:nvPr/>
        </p:nvPicPr>
        <p:blipFill>
          <a:blip r:embed="rId3"/>
          <a:stretch>
            <a:fillRect/>
          </a:stretch>
        </p:blipFill>
        <p:spPr>
          <a:xfrm>
            <a:off x="81239" y="1165344"/>
            <a:ext cx="720990" cy="645445"/>
          </a:xfrm>
          <a:prstGeom prst="rect">
            <a:avLst/>
          </a:prstGeom>
        </p:spPr>
      </p:pic>
      <p:sp>
        <p:nvSpPr>
          <p:cNvPr id="10" name="Title 1">
            <a:extLst>
              <a:ext uri="{FF2B5EF4-FFF2-40B4-BE49-F238E27FC236}">
                <a16:creationId xmlns:a16="http://schemas.microsoft.com/office/drawing/2014/main" id="{7FC55122-F2CC-4DE1-9A5B-9E4117F4D205}"/>
              </a:ext>
            </a:extLst>
          </p:cNvPr>
          <p:cNvSpPr txBox="1">
            <a:spLocks/>
          </p:cNvSpPr>
          <p:nvPr/>
        </p:nvSpPr>
        <p:spPr>
          <a:xfrm>
            <a:off x="441734" y="4908580"/>
            <a:ext cx="3961168" cy="1418679"/>
          </a:xfrm>
          <a:prstGeom prst="rect">
            <a:avLst/>
          </a:prstGeom>
          <a:solidFill>
            <a:schemeClr val="tx1"/>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1pPr>
            <a:lvl2pPr marR="0" lvl="1"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2pPr>
            <a:lvl3pPr marR="0" lvl="2"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3pPr>
            <a:lvl4pPr marR="0" lvl="3"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4pPr>
            <a:lvl5pPr marR="0" lvl="4"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5pPr>
            <a:lvl6pPr marR="0" lvl="5"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6pPr>
            <a:lvl7pPr marR="0" lvl="6"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7pPr>
            <a:lvl8pPr marR="0" lvl="7"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8pPr>
            <a:lvl9pPr marR="0" lvl="8"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9pPr>
          </a:lstStyle>
          <a:p>
            <a:pPr algn="ctr">
              <a:spcAft>
                <a:spcPts val="600"/>
              </a:spcAft>
            </a:pPr>
            <a:r>
              <a:rPr lang="en-US" sz="2800" dirty="0">
                <a:solidFill>
                  <a:schemeClr val="accent2"/>
                </a:solidFill>
                <a:latin typeface="Calibri" panose="020F0502020204030204" pitchFamily="34" charset="0"/>
                <a:cs typeface="Calibri" panose="020F0502020204030204" pitchFamily="34" charset="0"/>
              </a:rPr>
              <a:t>Empty &amp; Dry </a:t>
            </a:r>
          </a:p>
          <a:p>
            <a:pPr algn="ctr">
              <a:spcAft>
                <a:spcPts val="600"/>
              </a:spcAft>
            </a:pPr>
            <a:r>
              <a:rPr lang="en-US" sz="2800" dirty="0">
                <a:solidFill>
                  <a:schemeClr val="accent2"/>
                </a:solidFill>
                <a:latin typeface="Calibri" panose="020F0502020204030204" pitchFamily="34" charset="0"/>
                <a:cs typeface="Calibri" panose="020F0502020204030204" pitchFamily="34" charset="0"/>
              </a:rPr>
              <a:t>(No Food &amp; Liquids)</a:t>
            </a:r>
            <a:endParaRPr lang="en-US" sz="2400" dirty="0">
              <a:solidFill>
                <a:schemeClr val="accent2"/>
              </a:solidFill>
              <a:latin typeface="Calibri" panose="020F0502020204030204" pitchFamily="34" charset="0"/>
              <a:cs typeface="Calibri" panose="020F0502020204030204" pitchFamily="34" charset="0"/>
            </a:endParaRPr>
          </a:p>
        </p:txBody>
      </p:sp>
      <p:sp>
        <p:nvSpPr>
          <p:cNvPr id="11" name="Title 1">
            <a:extLst>
              <a:ext uri="{FF2B5EF4-FFF2-40B4-BE49-F238E27FC236}">
                <a16:creationId xmlns:a16="http://schemas.microsoft.com/office/drawing/2014/main" id="{22CEC816-12EA-4ECF-B340-4B3A1190CE7A}"/>
              </a:ext>
            </a:extLst>
          </p:cNvPr>
          <p:cNvSpPr txBox="1">
            <a:spLocks/>
          </p:cNvSpPr>
          <p:nvPr/>
        </p:nvSpPr>
        <p:spPr>
          <a:xfrm>
            <a:off x="4998568" y="4848099"/>
            <a:ext cx="3229256" cy="914399"/>
          </a:xfrm>
          <a:prstGeom prst="rect">
            <a:avLst/>
          </a:prstGeom>
          <a:solidFill>
            <a:schemeClr val="tx1"/>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1pPr>
            <a:lvl2pPr marR="0" lvl="1"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2pPr>
            <a:lvl3pPr marR="0" lvl="2"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3pPr>
            <a:lvl4pPr marR="0" lvl="3"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4pPr>
            <a:lvl5pPr marR="0" lvl="4"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5pPr>
            <a:lvl6pPr marR="0" lvl="5"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6pPr>
            <a:lvl7pPr marR="0" lvl="6"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7pPr>
            <a:lvl8pPr marR="0" lvl="7"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8pPr>
            <a:lvl9pPr marR="0" lvl="8"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9pPr>
          </a:lstStyle>
          <a:p>
            <a:pPr algn="ctr">
              <a:spcAft>
                <a:spcPts val="600"/>
              </a:spcAft>
            </a:pPr>
            <a:r>
              <a:rPr lang="en-US" sz="2800" dirty="0">
                <a:solidFill>
                  <a:schemeClr val="accent2"/>
                </a:solidFill>
                <a:latin typeface="Calibri" panose="020F0502020204030204" pitchFamily="34" charset="0"/>
                <a:cs typeface="Calibri" panose="020F0502020204030204" pitchFamily="34" charset="0"/>
              </a:rPr>
              <a:t>Caps &amp; Lids On</a:t>
            </a:r>
          </a:p>
        </p:txBody>
      </p:sp>
      <p:sp>
        <p:nvSpPr>
          <p:cNvPr id="12" name="Title 1">
            <a:extLst>
              <a:ext uri="{FF2B5EF4-FFF2-40B4-BE49-F238E27FC236}">
                <a16:creationId xmlns:a16="http://schemas.microsoft.com/office/drawing/2014/main" id="{00E1B098-79E5-4F62-94B7-230E82B22310}"/>
              </a:ext>
            </a:extLst>
          </p:cNvPr>
          <p:cNvSpPr txBox="1">
            <a:spLocks/>
          </p:cNvSpPr>
          <p:nvPr/>
        </p:nvSpPr>
        <p:spPr>
          <a:xfrm>
            <a:off x="9287512" y="4771521"/>
            <a:ext cx="2339310" cy="1055203"/>
          </a:xfrm>
          <a:prstGeom prst="rect">
            <a:avLst/>
          </a:prstGeom>
          <a:solidFill>
            <a:schemeClr val="tx1"/>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1pPr>
            <a:lvl2pPr marR="0" lvl="1"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2pPr>
            <a:lvl3pPr marR="0" lvl="2"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3pPr>
            <a:lvl4pPr marR="0" lvl="3"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4pPr>
            <a:lvl5pPr marR="0" lvl="4"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5pPr>
            <a:lvl6pPr marR="0" lvl="5"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6pPr>
            <a:lvl7pPr marR="0" lvl="6"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7pPr>
            <a:lvl8pPr marR="0" lvl="7"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8pPr>
            <a:lvl9pPr marR="0" lvl="8"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9pPr>
          </a:lstStyle>
          <a:p>
            <a:pPr algn="ctr">
              <a:spcAft>
                <a:spcPts val="600"/>
              </a:spcAft>
            </a:pPr>
            <a:r>
              <a:rPr lang="en-US" sz="2800" dirty="0">
                <a:solidFill>
                  <a:schemeClr val="accent2"/>
                </a:solidFill>
                <a:latin typeface="Calibri" panose="020F0502020204030204" pitchFamily="34" charset="0"/>
                <a:cs typeface="Calibri" panose="020F0502020204030204" pitchFamily="34" charset="0"/>
              </a:rPr>
              <a:t>Flatten Boxes</a:t>
            </a:r>
          </a:p>
        </p:txBody>
      </p:sp>
      <p:pic>
        <p:nvPicPr>
          <p:cNvPr id="13" name="Content Placeholder 6">
            <a:extLst>
              <a:ext uri="{FF2B5EF4-FFF2-40B4-BE49-F238E27FC236}">
                <a16:creationId xmlns:a16="http://schemas.microsoft.com/office/drawing/2014/main" id="{9936E19A-062F-444E-9FB7-65C9A91B3B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02005" y="2953126"/>
            <a:ext cx="3310324" cy="1888036"/>
          </a:xfrm>
          <a:prstGeom prst="rect">
            <a:avLst/>
          </a:prstGeom>
        </p:spPr>
      </p:pic>
      <p:pic>
        <p:nvPicPr>
          <p:cNvPr id="14" name="Picture 13">
            <a:extLst>
              <a:ext uri="{FF2B5EF4-FFF2-40B4-BE49-F238E27FC236}">
                <a16:creationId xmlns:a16="http://schemas.microsoft.com/office/drawing/2014/main" id="{D3F022C0-9FBE-4747-9C6A-49023CA203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69881" y="2279527"/>
            <a:ext cx="2171700" cy="2214563"/>
          </a:xfrm>
          <a:prstGeom prst="rect">
            <a:avLst/>
          </a:prstGeom>
        </p:spPr>
      </p:pic>
      <p:pic>
        <p:nvPicPr>
          <p:cNvPr id="15" name="Picture 14" descr="A picture containing bottle, empty&#10;&#10;Description automatically generated">
            <a:extLst>
              <a:ext uri="{FF2B5EF4-FFF2-40B4-BE49-F238E27FC236}">
                <a16:creationId xmlns:a16="http://schemas.microsoft.com/office/drawing/2014/main" id="{E8463933-730E-4553-9FB2-FA4081081D0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59344" y="2854642"/>
            <a:ext cx="1635611" cy="2127263"/>
          </a:xfrm>
          <a:prstGeom prst="rect">
            <a:avLst/>
          </a:prstGeom>
        </p:spPr>
      </p:pic>
      <p:pic>
        <p:nvPicPr>
          <p:cNvPr id="16" name="Picture 15">
            <a:extLst>
              <a:ext uri="{FF2B5EF4-FFF2-40B4-BE49-F238E27FC236}">
                <a16:creationId xmlns:a16="http://schemas.microsoft.com/office/drawing/2014/main" id="{841BF4B1-DF73-4717-8E30-6A61470169B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03394" y="2720222"/>
            <a:ext cx="2051299" cy="2051299"/>
          </a:xfrm>
          <a:prstGeom prst="rect">
            <a:avLst/>
          </a:prstGeom>
        </p:spPr>
      </p:pic>
      <p:pic>
        <p:nvPicPr>
          <p:cNvPr id="19" name="Picture 18">
            <a:extLst>
              <a:ext uri="{FF2B5EF4-FFF2-40B4-BE49-F238E27FC236}">
                <a16:creationId xmlns:a16="http://schemas.microsoft.com/office/drawing/2014/main" id="{1CF17A13-C5D8-45DC-BC14-1E5C63F3D9AC}"/>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9568" b="95756" l="9877" r="89815">
                        <a14:foregroundMark x1="14506" y1="15818" x2="34105" y2="22299"/>
                        <a14:foregroundMark x1="34105" y1="22299" x2="54167" y2="45910"/>
                        <a14:foregroundMark x1="54167" y1="45910" x2="46914" y2="52315"/>
                        <a14:foregroundMark x1="46914" y1="52315" x2="45062" y2="53009"/>
                        <a14:foregroundMark x1="32562" y1="32253" x2="50617" y2="57639"/>
                        <a14:foregroundMark x1="50617" y1="57639" x2="50617" y2="57639"/>
                        <a14:foregroundMark x1="28241" y1="11497" x2="72685" y2="13966"/>
                        <a14:foregroundMark x1="52006" y1="38503" x2="85340" y2="33719"/>
                        <a14:foregroundMark x1="85340" y1="33719" x2="86883" y2="33256"/>
                        <a14:foregroundMark x1="58951" y1="41821" x2="78241" y2="40664"/>
                        <a14:foregroundMark x1="78241" y1="40664" x2="85494" y2="36343"/>
                        <a14:foregroundMark x1="33179" y1="36574" x2="36574" y2="52546"/>
                        <a14:foregroundMark x1="33796" y1="88426" x2="47377" y2="91512"/>
                        <a14:foregroundMark x1="47377" y1="91512" x2="62037" y2="91590"/>
                        <a14:foregroundMark x1="62037" y1="91590" x2="65123" y2="90895"/>
                        <a14:foregroundMark x1="45679" y1="95833" x2="56327" y2="93673"/>
                        <a14:foregroundMark x1="29630" y1="65046" x2="38735" y2="74691"/>
                        <a14:foregroundMark x1="38735" y1="74691" x2="38117" y2="80015"/>
                        <a14:foregroundMark x1="42438" y1="67361" x2="32562" y2="72377"/>
                        <a14:foregroundMark x1="32562" y1="72377" x2="28241" y2="76389"/>
                        <a14:foregroundMark x1="32562" y1="11188" x2="50772" y2="9568"/>
                        <a14:foregroundMark x1="50772" y1="9568" x2="65278" y2="12114"/>
                        <a14:foregroundMark x1="65278" y1="12114" x2="69444" y2="14506"/>
                      </a14:backgroundRemoval>
                    </a14:imgEffect>
                  </a14:imgLayer>
                </a14:imgProps>
              </a:ext>
              <a:ext uri="{28A0092B-C50C-407E-A947-70E740481C1C}">
                <a14:useLocalDpi xmlns:a14="http://schemas.microsoft.com/office/drawing/2010/main" val="0"/>
              </a:ext>
            </a:extLst>
          </a:blip>
          <a:stretch>
            <a:fillRect/>
          </a:stretch>
        </p:blipFill>
        <p:spPr>
          <a:xfrm>
            <a:off x="745606" y="2583163"/>
            <a:ext cx="833946" cy="1667892"/>
          </a:xfrm>
          <a:prstGeom prst="rect">
            <a:avLst/>
          </a:prstGeom>
        </p:spPr>
      </p:pic>
      <p:pic>
        <p:nvPicPr>
          <p:cNvPr id="17" name="Picture 16">
            <a:extLst>
              <a:ext uri="{FF2B5EF4-FFF2-40B4-BE49-F238E27FC236}">
                <a16:creationId xmlns:a16="http://schemas.microsoft.com/office/drawing/2014/main" id="{415E5020-498F-40B9-9209-539E55ED285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30934" y="3366527"/>
            <a:ext cx="1229344" cy="1474635"/>
          </a:xfrm>
          <a:prstGeom prst="rect">
            <a:avLst/>
          </a:prstGeom>
        </p:spPr>
      </p:pic>
      <p:pic>
        <p:nvPicPr>
          <p:cNvPr id="20" name="Picture 19">
            <a:extLst>
              <a:ext uri="{FF2B5EF4-FFF2-40B4-BE49-F238E27FC236}">
                <a16:creationId xmlns:a16="http://schemas.microsoft.com/office/drawing/2014/main" id="{1E45199D-10C0-45E2-B66D-44155E38611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766566" y="3077712"/>
            <a:ext cx="1540854" cy="1571265"/>
          </a:xfrm>
          <a:prstGeom prst="rect">
            <a:avLst/>
          </a:prstGeom>
        </p:spPr>
      </p:pic>
    </p:spTree>
    <p:extLst>
      <p:ext uri="{BB962C8B-B14F-4D97-AF65-F5344CB8AC3E}">
        <p14:creationId xmlns:p14="http://schemas.microsoft.com/office/powerpoint/2010/main" val="2506061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31280" y="25658"/>
            <a:ext cx="12160720" cy="1763742"/>
          </a:xfrm>
          <a:noFill/>
        </p:spPr>
        <p:txBody>
          <a:bodyPr vert="horz" lIns="91440" tIns="45720" rIns="91440" bIns="45720" rtlCol="0" anchor="ctr">
            <a:normAutofit/>
          </a:bodyPr>
          <a:lstStyle/>
          <a:p>
            <a:r>
              <a:rPr lang="en-US" b="1" dirty="0">
                <a:solidFill>
                  <a:schemeClr val="bg1">
                    <a:lumMod val="75000"/>
                  </a:schemeClr>
                </a:solidFill>
                <a:latin typeface="Calibri" panose="020F0502020204030204" pitchFamily="34" charset="0"/>
                <a:cs typeface="Calibri" panose="020F0502020204030204" pitchFamily="34" charset="0"/>
              </a:rPr>
              <a:t>Recycle Right at School</a:t>
            </a:r>
            <a:endParaRPr lang="en-US" sz="5400" b="1" dirty="0">
              <a:solidFill>
                <a:schemeClr val="bg1">
                  <a:lumMod val="75000"/>
                </a:schemeClr>
              </a:solidFill>
            </a:endParaRPr>
          </a:p>
        </p:txBody>
      </p:sp>
      <p:sp>
        <p:nvSpPr>
          <p:cNvPr id="27" name="Rectangle 26">
            <a:extLst>
              <a:ext uri="{FF2B5EF4-FFF2-40B4-BE49-F238E27FC236}">
                <a16:creationId xmlns:a16="http://schemas.microsoft.com/office/drawing/2014/main" id="{A82179B2-7FA4-4C1D-9D2D-DEF075CE6DCB}"/>
              </a:ext>
            </a:extLst>
          </p:cNvPr>
          <p:cNvSpPr/>
          <p:nvPr/>
        </p:nvSpPr>
        <p:spPr>
          <a:xfrm>
            <a:off x="31279" y="1143069"/>
            <a:ext cx="9788582" cy="523220"/>
          </a:xfrm>
          <a:prstGeom prst="rect">
            <a:avLst/>
          </a:prstGeom>
        </p:spPr>
        <p:txBody>
          <a:bodyPr wrap="square">
            <a:spAutoFit/>
          </a:bodyPr>
          <a:lstStyle/>
          <a:p>
            <a:pPr>
              <a:spcAft>
                <a:spcPts val="600"/>
              </a:spcAft>
            </a:pPr>
            <a:r>
              <a:rPr lang="en-US" sz="2800" b="1" dirty="0">
                <a:solidFill>
                  <a:schemeClr val="bg1">
                    <a:lumMod val="75000"/>
                  </a:schemeClr>
                </a:solidFill>
                <a:latin typeface="Calibri" panose="020F0502020204030204" pitchFamily="34" charset="0"/>
                <a:cs typeface="Calibri" panose="020F0502020204030204" pitchFamily="34" charset="0"/>
              </a:rPr>
              <a:t>THE NO’S: KEEP THESE </a:t>
            </a:r>
            <a:r>
              <a:rPr lang="en-US" sz="2800" b="1" dirty="0">
                <a:solidFill>
                  <a:srgbClr val="C00000"/>
                </a:solidFill>
                <a:latin typeface="Calibri" panose="020F0502020204030204" pitchFamily="34" charset="0"/>
                <a:cs typeface="Calibri" panose="020F0502020204030204" pitchFamily="34" charset="0"/>
              </a:rPr>
              <a:t>OUT</a:t>
            </a:r>
            <a:r>
              <a:rPr lang="en-US" sz="2800" b="1" dirty="0">
                <a:solidFill>
                  <a:schemeClr val="bg1">
                    <a:lumMod val="75000"/>
                  </a:schemeClr>
                </a:solidFill>
                <a:latin typeface="Calibri" panose="020F0502020204030204" pitchFamily="34" charset="0"/>
                <a:cs typeface="Calibri" panose="020F0502020204030204" pitchFamily="34" charset="0"/>
              </a:rPr>
              <a:t> OF THE RECYCLING: </a:t>
            </a:r>
          </a:p>
        </p:txBody>
      </p:sp>
      <p:sp>
        <p:nvSpPr>
          <p:cNvPr id="14" name="Rectangle 13">
            <a:extLst>
              <a:ext uri="{FF2B5EF4-FFF2-40B4-BE49-F238E27FC236}">
                <a16:creationId xmlns:a16="http://schemas.microsoft.com/office/drawing/2014/main" id="{9FB8BC80-5B57-4F70-A659-C06DC967EFA8}"/>
              </a:ext>
            </a:extLst>
          </p:cNvPr>
          <p:cNvSpPr/>
          <p:nvPr/>
        </p:nvSpPr>
        <p:spPr>
          <a:xfrm>
            <a:off x="761566" y="1698936"/>
            <a:ext cx="5985441" cy="2062103"/>
          </a:xfrm>
          <a:prstGeom prst="rect">
            <a:avLst/>
          </a:prstGeom>
          <a:solidFill>
            <a:schemeClr val="tx1"/>
          </a:solidFill>
        </p:spPr>
        <p:txBody>
          <a:bodyPr wrap="square">
            <a:spAutoFit/>
          </a:bodyPr>
          <a:lstStyle/>
          <a:p>
            <a:pPr marL="285750" lvl="0" indent="-285750">
              <a:buFont typeface="Arial" panose="020B0604020202020204" pitchFamily="34" charset="0"/>
              <a:buChar char="•"/>
            </a:pPr>
            <a:r>
              <a:rPr lang="en-US" sz="3200" dirty="0">
                <a:solidFill>
                  <a:schemeClr val="tx2">
                    <a:lumMod val="25000"/>
                  </a:schemeClr>
                </a:solidFill>
                <a:latin typeface="Calibri" panose="020F0502020204030204" pitchFamily="34" charset="0"/>
                <a:cs typeface="Calibri" panose="020F0502020204030204" pitchFamily="34" charset="0"/>
              </a:rPr>
              <a:t>Batteries</a:t>
            </a:r>
          </a:p>
          <a:p>
            <a:pPr marL="285750" lvl="0" indent="-285750">
              <a:buFont typeface="Arial" panose="020B0604020202020204" pitchFamily="34" charset="0"/>
              <a:buChar char="•"/>
            </a:pPr>
            <a:r>
              <a:rPr lang="en-US" sz="3200" dirty="0">
                <a:solidFill>
                  <a:schemeClr val="tx2">
                    <a:lumMod val="25000"/>
                  </a:schemeClr>
                </a:solidFill>
                <a:latin typeface="Calibri" panose="020F0502020204030204" pitchFamily="34" charset="0"/>
                <a:cs typeface="Calibri" panose="020F0502020204030204" pitchFamily="34" charset="0"/>
              </a:rPr>
              <a:t>Food and liquids</a:t>
            </a:r>
          </a:p>
          <a:p>
            <a:pPr marL="285750" indent="-285750">
              <a:buFont typeface="Arial" panose="020B0604020202020204" pitchFamily="34" charset="0"/>
              <a:buChar char="•"/>
            </a:pPr>
            <a:r>
              <a:rPr lang="en-US" sz="3200" dirty="0">
                <a:solidFill>
                  <a:schemeClr val="tx2">
                    <a:lumMod val="25000"/>
                  </a:schemeClr>
                </a:solidFill>
                <a:latin typeface="Calibri" panose="020F0502020204030204" pitchFamily="34" charset="0"/>
                <a:cs typeface="Calibri" panose="020F0502020204030204" pitchFamily="34" charset="0"/>
              </a:rPr>
              <a:t>Paper plates, cups &amp; napkins</a:t>
            </a:r>
          </a:p>
          <a:p>
            <a:pPr marL="285750" indent="-285750">
              <a:buFont typeface="Arial" panose="020B0604020202020204" pitchFamily="34" charset="0"/>
              <a:buChar char="•"/>
            </a:pPr>
            <a:r>
              <a:rPr lang="en-US" sz="3200" dirty="0">
                <a:solidFill>
                  <a:schemeClr val="tx2">
                    <a:lumMod val="25000"/>
                  </a:schemeClr>
                </a:solidFill>
                <a:latin typeface="Calibri" panose="020F0502020204030204" pitchFamily="34" charset="0"/>
                <a:cs typeface="Calibri" panose="020F0502020204030204" pitchFamily="34" charset="0"/>
              </a:rPr>
              <a:t>Plastic bags &amp; plastic wrap/film</a:t>
            </a:r>
          </a:p>
        </p:txBody>
      </p:sp>
      <p:pic>
        <p:nvPicPr>
          <p:cNvPr id="15" name="Picture 14">
            <a:extLst>
              <a:ext uri="{FF2B5EF4-FFF2-40B4-BE49-F238E27FC236}">
                <a16:creationId xmlns:a16="http://schemas.microsoft.com/office/drawing/2014/main" id="{3C49537E-915A-4DC6-B3DE-439B89BD93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07232" y="2293173"/>
            <a:ext cx="391886" cy="391886"/>
          </a:xfrm>
          <a:prstGeom prst="rect">
            <a:avLst/>
          </a:prstGeom>
        </p:spPr>
      </p:pic>
      <p:pic>
        <p:nvPicPr>
          <p:cNvPr id="19" name="Picture 18">
            <a:extLst>
              <a:ext uri="{FF2B5EF4-FFF2-40B4-BE49-F238E27FC236}">
                <a16:creationId xmlns:a16="http://schemas.microsoft.com/office/drawing/2014/main" id="{4B98DE3F-7EFD-452A-B6E3-2D72688724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00608" y="1789597"/>
            <a:ext cx="391886" cy="391886"/>
          </a:xfrm>
          <a:prstGeom prst="rect">
            <a:avLst/>
          </a:prstGeom>
        </p:spPr>
      </p:pic>
      <p:pic>
        <p:nvPicPr>
          <p:cNvPr id="20" name="Picture 19">
            <a:extLst>
              <a:ext uri="{FF2B5EF4-FFF2-40B4-BE49-F238E27FC236}">
                <a16:creationId xmlns:a16="http://schemas.microsoft.com/office/drawing/2014/main" id="{C88AD721-C4C3-4CE1-84A1-39E7013CFA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00608" y="2743642"/>
            <a:ext cx="391886" cy="391886"/>
          </a:xfrm>
          <a:prstGeom prst="rect">
            <a:avLst/>
          </a:prstGeom>
        </p:spPr>
      </p:pic>
      <p:pic>
        <p:nvPicPr>
          <p:cNvPr id="26" name="Picture 25">
            <a:extLst>
              <a:ext uri="{FF2B5EF4-FFF2-40B4-BE49-F238E27FC236}">
                <a16:creationId xmlns:a16="http://schemas.microsoft.com/office/drawing/2014/main" id="{4885A431-2840-4495-9D3E-5BCE2F1C50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98238" y="3201382"/>
            <a:ext cx="391886" cy="391886"/>
          </a:xfrm>
          <a:prstGeom prst="rect">
            <a:avLst/>
          </a:prstGeom>
        </p:spPr>
      </p:pic>
      <p:sp>
        <p:nvSpPr>
          <p:cNvPr id="13" name="TextBox 12">
            <a:extLst>
              <a:ext uri="{FF2B5EF4-FFF2-40B4-BE49-F238E27FC236}">
                <a16:creationId xmlns:a16="http://schemas.microsoft.com/office/drawing/2014/main" id="{1F296BBF-6C71-4BC0-A900-AF8AEBC94409}"/>
              </a:ext>
            </a:extLst>
          </p:cNvPr>
          <p:cNvSpPr txBox="1"/>
          <p:nvPr/>
        </p:nvSpPr>
        <p:spPr>
          <a:xfrm>
            <a:off x="6878391" y="1924109"/>
            <a:ext cx="5091979" cy="2554545"/>
          </a:xfrm>
          <a:prstGeom prst="rect">
            <a:avLst/>
          </a:prstGeom>
          <a:noFill/>
        </p:spPr>
        <p:txBody>
          <a:bodyPr wrap="square" rtlCol="0">
            <a:spAutoFit/>
          </a:bodyPr>
          <a:lstStyle/>
          <a:p>
            <a:pPr marL="285750" lvl="0" indent="-285750">
              <a:buFont typeface="Arial" panose="020B0604020202020204" pitchFamily="34" charset="0"/>
              <a:buChar char="•"/>
            </a:pPr>
            <a:r>
              <a:rPr lang="en-US" sz="3200" dirty="0">
                <a:solidFill>
                  <a:schemeClr val="tx2">
                    <a:lumMod val="25000"/>
                  </a:schemeClr>
                </a:solidFill>
                <a:latin typeface="Calibri" panose="020F0502020204030204" pitchFamily="34" charset="0"/>
                <a:cs typeface="Calibri" panose="020F0502020204030204" pitchFamily="34" charset="0"/>
              </a:rPr>
              <a:t>Shredded paper </a:t>
            </a:r>
          </a:p>
          <a:p>
            <a:pPr marL="285750" lvl="0" indent="-285750">
              <a:buFont typeface="Arial" panose="020B0604020202020204" pitchFamily="34" charset="0"/>
              <a:buChar char="•"/>
            </a:pPr>
            <a:r>
              <a:rPr lang="en-US" sz="3200" dirty="0" err="1">
                <a:solidFill>
                  <a:schemeClr val="tx2">
                    <a:lumMod val="25000"/>
                  </a:schemeClr>
                </a:solidFill>
                <a:latin typeface="Calibri" panose="020F0502020204030204" pitchFamily="34" charset="0"/>
                <a:cs typeface="Calibri" panose="020F0502020204030204" pitchFamily="34" charset="0"/>
              </a:rPr>
              <a:t>Styrofoam</a:t>
            </a:r>
            <a:r>
              <a:rPr lang="en-US" sz="3200" baseline="30000" dirty="0" err="1">
                <a:solidFill>
                  <a:schemeClr val="tx2">
                    <a:lumMod val="25000"/>
                  </a:schemeClr>
                </a:solidFill>
                <a:latin typeface="Calibri" panose="020F0502020204030204" pitchFamily="34" charset="0"/>
                <a:cs typeface="Calibri" panose="020F0502020204030204" pitchFamily="34" charset="0"/>
              </a:rPr>
              <a:t>TM</a:t>
            </a:r>
            <a:endParaRPr lang="en-US" sz="3200" baseline="30000" dirty="0">
              <a:solidFill>
                <a:schemeClr val="tx2">
                  <a:lumMod val="25000"/>
                </a:schemeClr>
              </a:solidFill>
              <a:latin typeface="Calibri" panose="020F0502020204030204" pitchFamily="34" charset="0"/>
              <a:cs typeface="Calibri" panose="020F0502020204030204" pitchFamily="34" charset="0"/>
            </a:endParaRPr>
          </a:p>
          <a:p>
            <a:pPr marL="285750" lvl="0" indent="-285750">
              <a:buFont typeface="Arial" panose="020B0604020202020204" pitchFamily="34" charset="0"/>
              <a:buChar char="•"/>
            </a:pPr>
            <a:r>
              <a:rPr lang="en-US" sz="3200" dirty="0">
                <a:solidFill>
                  <a:schemeClr val="tx2">
                    <a:lumMod val="25000"/>
                  </a:schemeClr>
                </a:solidFill>
                <a:latin typeface="Calibri" panose="020F0502020204030204" pitchFamily="34" charset="0"/>
                <a:cs typeface="Calibri" panose="020F0502020204030204" pitchFamily="34" charset="0"/>
              </a:rPr>
              <a:t>Tanglers (chains, cords, hoses, string lights)</a:t>
            </a:r>
          </a:p>
          <a:p>
            <a:pPr marL="285750" lvl="0" indent="-285750">
              <a:buFont typeface="Arial" panose="020B0604020202020204" pitchFamily="34" charset="0"/>
              <a:buChar char="•"/>
            </a:pPr>
            <a:r>
              <a:rPr lang="en-US" sz="3200" dirty="0">
                <a:solidFill>
                  <a:schemeClr val="tx2">
                    <a:lumMod val="25000"/>
                  </a:schemeClr>
                </a:solidFill>
                <a:latin typeface="Calibri" panose="020F0502020204030204" pitchFamily="34" charset="0"/>
                <a:cs typeface="Calibri" panose="020F0502020204030204" pitchFamily="34" charset="0"/>
              </a:rPr>
              <a:t>Trash</a:t>
            </a:r>
          </a:p>
        </p:txBody>
      </p:sp>
      <p:pic>
        <p:nvPicPr>
          <p:cNvPr id="37" name="Picture 36">
            <a:extLst>
              <a:ext uri="{FF2B5EF4-FFF2-40B4-BE49-F238E27FC236}">
                <a16:creationId xmlns:a16="http://schemas.microsoft.com/office/drawing/2014/main" id="{B410BCAC-66B0-410F-83B7-058C4F8F98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824437" y="1941109"/>
            <a:ext cx="391886" cy="391886"/>
          </a:xfrm>
          <a:prstGeom prst="rect">
            <a:avLst/>
          </a:prstGeom>
        </p:spPr>
      </p:pic>
      <p:pic>
        <p:nvPicPr>
          <p:cNvPr id="38" name="Picture 37">
            <a:extLst>
              <a:ext uri="{FF2B5EF4-FFF2-40B4-BE49-F238E27FC236}">
                <a16:creationId xmlns:a16="http://schemas.microsoft.com/office/drawing/2014/main" id="{68190316-2AA7-4092-9C22-46F9413414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828887" y="2489116"/>
            <a:ext cx="391886" cy="391886"/>
          </a:xfrm>
          <a:prstGeom prst="rect">
            <a:avLst/>
          </a:prstGeom>
        </p:spPr>
      </p:pic>
      <p:pic>
        <p:nvPicPr>
          <p:cNvPr id="21" name="Picture 20">
            <a:extLst>
              <a:ext uri="{FF2B5EF4-FFF2-40B4-BE49-F238E27FC236}">
                <a16:creationId xmlns:a16="http://schemas.microsoft.com/office/drawing/2014/main" id="{AA8C16AB-8205-4E24-B611-5326E94B61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824437" y="3968881"/>
            <a:ext cx="391886" cy="391886"/>
          </a:xfrm>
          <a:prstGeom prst="rect">
            <a:avLst/>
          </a:prstGeom>
        </p:spPr>
      </p:pic>
      <p:pic>
        <p:nvPicPr>
          <p:cNvPr id="28" name="Picture 27">
            <a:extLst>
              <a:ext uri="{FF2B5EF4-FFF2-40B4-BE49-F238E27FC236}">
                <a16:creationId xmlns:a16="http://schemas.microsoft.com/office/drawing/2014/main" id="{7EDC532E-616C-4168-AC13-6EC20B0C2F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824437" y="3037114"/>
            <a:ext cx="391886" cy="391886"/>
          </a:xfrm>
          <a:prstGeom prst="rect">
            <a:avLst/>
          </a:prstGeom>
        </p:spPr>
      </p:pic>
      <p:pic>
        <p:nvPicPr>
          <p:cNvPr id="3" name="Picture 2">
            <a:extLst>
              <a:ext uri="{FF2B5EF4-FFF2-40B4-BE49-F238E27FC236}">
                <a16:creationId xmlns:a16="http://schemas.microsoft.com/office/drawing/2014/main" id="{94B0D3C7-9B1C-4BF1-9DC2-C7707D03AC47}"/>
              </a:ext>
            </a:extLst>
          </p:cNvPr>
          <p:cNvPicPr>
            <a:picLocks noChangeAspect="1"/>
          </p:cNvPicPr>
          <p:nvPr/>
        </p:nvPicPr>
        <p:blipFill rotWithShape="1">
          <a:blip r:embed="rId4"/>
          <a:srcRect l="18260" r="11214"/>
          <a:stretch/>
        </p:blipFill>
        <p:spPr>
          <a:xfrm>
            <a:off x="2881793" y="5043661"/>
            <a:ext cx="5527553" cy="1509608"/>
          </a:xfrm>
          <a:prstGeom prst="rect">
            <a:avLst/>
          </a:prstGeom>
        </p:spPr>
      </p:pic>
    </p:spTree>
    <p:extLst>
      <p:ext uri="{BB962C8B-B14F-4D97-AF65-F5344CB8AC3E}">
        <p14:creationId xmlns:p14="http://schemas.microsoft.com/office/powerpoint/2010/main" val="20102826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5B3B8-0130-421F-BACE-46215A4AE44D}"/>
              </a:ext>
            </a:extLst>
          </p:cNvPr>
          <p:cNvSpPr>
            <a:spLocks noGrp="1"/>
          </p:cNvSpPr>
          <p:nvPr>
            <p:ph type="ctrTitle"/>
          </p:nvPr>
        </p:nvSpPr>
        <p:spPr>
          <a:xfrm>
            <a:off x="5081043" y="770467"/>
            <a:ext cx="6608963" cy="3352800"/>
          </a:xfrm>
        </p:spPr>
        <p:txBody>
          <a:bodyPr>
            <a:normAutofit/>
          </a:bodyPr>
          <a:lstStyle/>
          <a:p>
            <a:r>
              <a:rPr lang="en-US" dirty="0">
                <a:cs typeface="Calibri" panose="020F0502020204030204" pitchFamily="34" charset="0"/>
              </a:rPr>
              <a:t>Collection Best Practices:</a:t>
            </a:r>
            <a:endParaRPr lang="en-US" dirty="0"/>
          </a:p>
        </p:txBody>
      </p:sp>
      <p:sp>
        <p:nvSpPr>
          <p:cNvPr id="3" name="Subtitle 2">
            <a:extLst>
              <a:ext uri="{FF2B5EF4-FFF2-40B4-BE49-F238E27FC236}">
                <a16:creationId xmlns:a16="http://schemas.microsoft.com/office/drawing/2014/main" id="{55BC5055-8946-4279-B821-0C594D0EBBCE}"/>
              </a:ext>
            </a:extLst>
          </p:cNvPr>
          <p:cNvSpPr>
            <a:spLocks noGrp="1"/>
          </p:cNvSpPr>
          <p:nvPr>
            <p:ph type="subTitle" idx="1"/>
          </p:nvPr>
        </p:nvSpPr>
        <p:spPr>
          <a:xfrm>
            <a:off x="5145052" y="4206876"/>
            <a:ext cx="6544954" cy="1645920"/>
          </a:xfrm>
        </p:spPr>
        <p:txBody>
          <a:bodyPr>
            <a:normAutofit/>
          </a:bodyPr>
          <a:lstStyle/>
          <a:p>
            <a:r>
              <a:rPr lang="en-US" dirty="0">
                <a:cs typeface="Calibri" panose="020F0502020204030204" pitchFamily="34" charset="0"/>
              </a:rPr>
              <a:t>Additional information for employees and contractors that empty </a:t>
            </a:r>
            <a:r>
              <a:rPr lang="en-US" b="1" dirty="0">
                <a:cs typeface="Calibri" panose="020F0502020204030204" pitchFamily="34" charset="0"/>
              </a:rPr>
              <a:t>recycling containers.</a:t>
            </a:r>
            <a:endParaRPr lang="en-US" dirty="0"/>
          </a:p>
        </p:txBody>
      </p:sp>
      <p:sp>
        <p:nvSpPr>
          <p:cNvPr id="10" name="Rectangle 9">
            <a:extLst>
              <a:ext uri="{FF2B5EF4-FFF2-40B4-BE49-F238E27FC236}">
                <a16:creationId xmlns:a16="http://schemas.microsoft.com/office/drawing/2014/main" id="{ABE00A8A-3816-4114-BC42-A34C7E8DCB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39056"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Recycle Sign">
            <a:extLst>
              <a:ext uri="{FF2B5EF4-FFF2-40B4-BE49-F238E27FC236}">
                <a16:creationId xmlns:a16="http://schemas.microsoft.com/office/drawing/2014/main" id="{8E391CEF-4312-A831-94A9-3CD79246C1C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3464" y="1742701"/>
            <a:ext cx="3352128" cy="3352128"/>
          </a:xfrm>
          <a:prstGeom prst="rect">
            <a:avLst/>
          </a:prstGeom>
        </p:spPr>
      </p:pic>
    </p:spTree>
    <p:extLst>
      <p:ext uri="{BB962C8B-B14F-4D97-AF65-F5344CB8AC3E}">
        <p14:creationId xmlns:p14="http://schemas.microsoft.com/office/powerpoint/2010/main" val="9044085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0" y="0"/>
            <a:ext cx="12192000" cy="1402080"/>
          </a:xfrm>
        </p:spPr>
        <p:txBody>
          <a:bodyPr vert="horz" lIns="91440" tIns="45720" rIns="91440" bIns="45720" rtlCol="0" anchor="ctr">
            <a:normAutofit/>
          </a:bodyPr>
          <a:lstStyle/>
          <a:p>
            <a:r>
              <a:rPr lang="en-US" sz="5400" b="1" dirty="0">
                <a:solidFill>
                  <a:schemeClr val="bg1">
                    <a:lumMod val="75000"/>
                  </a:schemeClr>
                </a:solidFill>
                <a:latin typeface="Calibri" panose="020F0502020204030204" pitchFamily="34" charset="0"/>
                <a:cs typeface="Calibri" panose="020F0502020204030204" pitchFamily="34" charset="0"/>
              </a:rPr>
              <a:t>Help Us Recycle Right</a:t>
            </a:r>
          </a:p>
        </p:txBody>
      </p:sp>
      <p:sp>
        <p:nvSpPr>
          <p:cNvPr id="17" name="Rectangle 16">
            <a:extLst>
              <a:ext uri="{FF2B5EF4-FFF2-40B4-BE49-F238E27FC236}">
                <a16:creationId xmlns:a16="http://schemas.microsoft.com/office/drawing/2014/main" id="{A60050C0-6C41-4BB2-8230-850344C3EE84}"/>
              </a:ext>
            </a:extLst>
          </p:cNvPr>
          <p:cNvSpPr/>
          <p:nvPr/>
        </p:nvSpPr>
        <p:spPr>
          <a:xfrm>
            <a:off x="249382" y="1226127"/>
            <a:ext cx="8212949" cy="5334693"/>
          </a:xfrm>
          <a:prstGeom prst="rect">
            <a:avLst/>
          </a:prstGeom>
        </p:spPr>
        <p:txBody>
          <a:bodyPr vert="horz" lIns="91440" tIns="45720" rIns="91440" bIns="45720" rtlCol="0">
            <a:noAutofit/>
          </a:bodyPr>
          <a:lstStyle/>
          <a:p>
            <a:pPr marL="0" marR="0" lvl="0" indent="0" algn="l" defTabSz="914400" rtl="0" eaLnBrk="1" fontAlgn="auto" latinLnBrk="0" hangingPunct="1">
              <a:lnSpc>
                <a:spcPct val="85000"/>
              </a:lnSpc>
              <a:spcBef>
                <a:spcPts val="0"/>
              </a:spcBef>
              <a:spcAft>
                <a:spcPts val="600"/>
              </a:spcAft>
              <a:buClrTx/>
              <a:buSzTx/>
              <a:buFont typeface="Arial" pitchFamily="34" charset="0"/>
              <a:buChar char=" "/>
              <a:tabLst/>
              <a:defRPr/>
            </a:pPr>
            <a:r>
              <a:rPr lang="en-US" sz="3200" b="1" dirty="0">
                <a:solidFill>
                  <a:schemeClr val="accent1">
                    <a:lumMod val="75000"/>
                  </a:schemeClr>
                </a:solidFill>
                <a:latin typeface="Calibri" panose="020F0502020204030204" pitchFamily="34" charset="0"/>
                <a:cs typeface="Calibri" panose="020F0502020204030204" pitchFamily="34" charset="0"/>
              </a:rPr>
              <a:t>PROPERLY MAINTAIN CONTAINERS</a:t>
            </a:r>
            <a:endParaRPr kumimoji="0" lang="en-US" sz="3200" b="1" u="none" strike="noStrike" kern="1200" cap="none" spc="0" normalizeH="0" baseline="0" noProof="0" dirty="0">
              <a:ln>
                <a:noFill/>
              </a:ln>
              <a:solidFill>
                <a:schemeClr val="accent1">
                  <a:lumMod val="75000"/>
                </a:schemeClr>
              </a:solidFill>
              <a:effectLst/>
              <a:uLnTx/>
              <a:uFillTx/>
              <a:latin typeface="Calibri" panose="020F0502020204030204" pitchFamily="34" charset="0"/>
              <a:cs typeface="Calibri" panose="020F0502020204030204" pitchFamily="34" charset="0"/>
            </a:endParaRPr>
          </a:p>
          <a:p>
            <a:pPr marL="112712" defTabSz="914400">
              <a:lnSpc>
                <a:spcPct val="95000"/>
              </a:lnSpc>
              <a:spcAft>
                <a:spcPts val="600"/>
              </a:spcAft>
              <a:defRPr/>
            </a:pPr>
            <a:endParaRPr lang="en-US" sz="2400" dirty="0">
              <a:solidFill>
                <a:schemeClr val="bg2">
                  <a:lumMod val="50000"/>
                </a:schemeClr>
              </a:solidFill>
              <a:latin typeface="Calibri" panose="020F0502020204030204" pitchFamily="34" charset="0"/>
              <a:cs typeface="Calibri" panose="020F0502020204030204" pitchFamily="34" charset="0"/>
            </a:endParaRPr>
          </a:p>
          <a:p>
            <a:pPr marL="112712" defTabSz="914400">
              <a:lnSpc>
                <a:spcPct val="95000"/>
              </a:lnSpc>
              <a:spcAft>
                <a:spcPts val="600"/>
              </a:spcAft>
              <a:defRPr/>
            </a:pPr>
            <a:r>
              <a:rPr lang="en-US" sz="3200" b="1" dirty="0">
                <a:solidFill>
                  <a:schemeClr val="bg2">
                    <a:lumMod val="50000"/>
                  </a:schemeClr>
                </a:solidFill>
                <a:latin typeface="Calibri" panose="020F0502020204030204" pitchFamily="34" charset="0"/>
                <a:cs typeface="Calibri" panose="020F0502020204030204" pitchFamily="34" charset="0"/>
              </a:rPr>
              <a:t>Keep containers together </a:t>
            </a:r>
          </a:p>
          <a:p>
            <a:pPr marL="569912" indent="-457200" defTabSz="914400">
              <a:lnSpc>
                <a:spcPct val="95000"/>
              </a:lnSpc>
              <a:spcAft>
                <a:spcPts val="600"/>
              </a:spcAft>
              <a:buFont typeface="Arial" panose="020B0604020202020204" pitchFamily="34" charset="0"/>
              <a:buChar char="•"/>
              <a:defRPr/>
            </a:pPr>
            <a:r>
              <a:rPr lang="en-US" sz="2800" dirty="0">
                <a:solidFill>
                  <a:schemeClr val="bg2">
                    <a:lumMod val="50000"/>
                  </a:schemeClr>
                </a:solidFill>
                <a:latin typeface="Calibri" panose="020F0502020204030204" pitchFamily="34" charset="0"/>
                <a:cs typeface="Calibri" panose="020F0502020204030204" pitchFamily="34" charset="0"/>
              </a:rPr>
              <a:t>Make sure there is a recycling container within 10 feet of each trash </a:t>
            </a:r>
            <a:r>
              <a:rPr lang="en-US" dirty="0"/>
              <a:t>container. </a:t>
            </a:r>
          </a:p>
          <a:p>
            <a:pPr marL="569912" indent="-457200" defTabSz="914400">
              <a:lnSpc>
                <a:spcPct val="95000"/>
              </a:lnSpc>
              <a:spcAft>
                <a:spcPts val="600"/>
              </a:spcAft>
              <a:buFont typeface="Arial" panose="020B0604020202020204" pitchFamily="34" charset="0"/>
              <a:buChar char="•"/>
              <a:defRPr/>
            </a:pPr>
            <a:endParaRPr lang="en-US" sz="2800" b="1" dirty="0">
              <a:solidFill>
                <a:schemeClr val="bg2">
                  <a:lumMod val="50000"/>
                </a:schemeClr>
              </a:solidFill>
              <a:latin typeface="Calibri" panose="020F0502020204030204" pitchFamily="34" charset="0"/>
              <a:cs typeface="Calibri" panose="020F0502020204030204" pitchFamily="34" charset="0"/>
            </a:endParaRPr>
          </a:p>
          <a:p>
            <a:pPr defTabSz="914400">
              <a:lnSpc>
                <a:spcPct val="85000"/>
              </a:lnSpc>
              <a:spcAft>
                <a:spcPts val="600"/>
              </a:spcAft>
              <a:defRPr/>
            </a:pPr>
            <a:r>
              <a:rPr lang="en-US" sz="3200" b="1" dirty="0">
                <a:solidFill>
                  <a:schemeClr val="bg2">
                    <a:lumMod val="50000"/>
                  </a:schemeClr>
                </a:solidFill>
                <a:latin typeface="Calibri" panose="020F0502020204030204" pitchFamily="34" charset="0"/>
                <a:cs typeface="Calibri" panose="020F0502020204030204" pitchFamily="34" charset="0"/>
              </a:rPr>
              <a:t>Avoid overflow </a:t>
            </a:r>
          </a:p>
          <a:p>
            <a:pPr marL="627062" indent="-514350" defTabSz="914400">
              <a:lnSpc>
                <a:spcPct val="95000"/>
              </a:lnSpc>
              <a:spcAft>
                <a:spcPts val="600"/>
              </a:spcAft>
              <a:buFont typeface="Arial" panose="020B0604020202020204" pitchFamily="34" charset="0"/>
              <a:buChar char="•"/>
              <a:defRPr/>
            </a:pPr>
            <a:r>
              <a:rPr lang="en-US" sz="2800" dirty="0">
                <a:solidFill>
                  <a:schemeClr val="bg2">
                    <a:lumMod val="50000"/>
                  </a:schemeClr>
                </a:solidFill>
                <a:latin typeface="Calibri" panose="020F0502020204030204" pitchFamily="34" charset="0"/>
                <a:cs typeface="Calibri" panose="020F0502020204030204" pitchFamily="34" charset="0"/>
              </a:rPr>
              <a:t>Make sure containers are large enough or emptied frequently enough to avoid overflow</a:t>
            </a:r>
          </a:p>
          <a:p>
            <a:pPr marL="342900" marR="0" lvl="0" indent="-342900" algn="l" defTabSz="914400" rtl="0" eaLnBrk="1" fontAlgn="auto" latinLnBrk="0" hangingPunct="1">
              <a:lnSpc>
                <a:spcPct val="85000"/>
              </a:lnSpc>
              <a:spcBef>
                <a:spcPts val="0"/>
              </a:spcBef>
              <a:spcAft>
                <a:spcPts val="600"/>
              </a:spcAft>
              <a:buClrTx/>
              <a:buSzPts val="1000"/>
              <a:buFont typeface="Arial" pitchFamily="34" charset="0"/>
              <a:buChar char=" "/>
              <a:tabLst>
                <a:tab pos="457200" algn="l"/>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pic>
        <p:nvPicPr>
          <p:cNvPr id="4" name="Picture 3" descr="A picture containing text, indoor&#10;&#10;Description automatically generated">
            <a:extLst>
              <a:ext uri="{FF2B5EF4-FFF2-40B4-BE49-F238E27FC236}">
                <a16:creationId xmlns:a16="http://schemas.microsoft.com/office/drawing/2014/main" id="{15D7C596-0FE5-4E5C-80CE-9E79FE56C1B0}"/>
              </a:ext>
            </a:extLst>
          </p:cNvPr>
          <p:cNvPicPr>
            <a:picLocks noChangeAspect="1"/>
          </p:cNvPicPr>
          <p:nvPr/>
        </p:nvPicPr>
        <p:blipFill rotWithShape="1">
          <a:blip r:embed="rId3">
            <a:extLst>
              <a:ext uri="{28A0092B-C50C-407E-A947-70E740481C1C}">
                <a14:useLocalDpi xmlns:a14="http://schemas.microsoft.com/office/drawing/2010/main" val="0"/>
              </a:ext>
            </a:extLst>
          </a:blip>
          <a:srcRect t="15556" r="22212" b="12964"/>
          <a:stretch/>
        </p:blipFill>
        <p:spPr>
          <a:xfrm rot="5400000">
            <a:off x="6898165" y="1564166"/>
            <a:ext cx="6858002" cy="3729669"/>
          </a:xfrm>
          <a:prstGeom prst="rect">
            <a:avLst/>
          </a:prstGeom>
        </p:spPr>
      </p:pic>
    </p:spTree>
    <p:extLst>
      <p:ext uri="{BB962C8B-B14F-4D97-AF65-F5344CB8AC3E}">
        <p14:creationId xmlns:p14="http://schemas.microsoft.com/office/powerpoint/2010/main" val="12786841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0" y="0"/>
            <a:ext cx="12192000" cy="1402080"/>
          </a:xfrm>
        </p:spPr>
        <p:txBody>
          <a:bodyPr vert="horz" lIns="91440" tIns="45720" rIns="91440" bIns="45720" rtlCol="0" anchor="ctr">
            <a:normAutofit/>
          </a:bodyPr>
          <a:lstStyle/>
          <a:p>
            <a:r>
              <a:rPr lang="en-US" sz="5400" b="1" dirty="0">
                <a:solidFill>
                  <a:schemeClr val="bg1">
                    <a:lumMod val="75000"/>
                  </a:schemeClr>
                </a:solidFill>
                <a:latin typeface="Calibri" panose="020F0502020204030204" pitchFamily="34" charset="0"/>
                <a:cs typeface="Calibri" panose="020F0502020204030204" pitchFamily="34" charset="0"/>
              </a:rPr>
              <a:t>Help Us Recycle Right</a:t>
            </a:r>
          </a:p>
        </p:txBody>
      </p:sp>
      <p:sp>
        <p:nvSpPr>
          <p:cNvPr id="17" name="Rectangle 16">
            <a:extLst>
              <a:ext uri="{FF2B5EF4-FFF2-40B4-BE49-F238E27FC236}">
                <a16:creationId xmlns:a16="http://schemas.microsoft.com/office/drawing/2014/main" id="{A60050C0-6C41-4BB2-8230-850344C3EE84}"/>
              </a:ext>
            </a:extLst>
          </p:cNvPr>
          <p:cNvSpPr/>
          <p:nvPr/>
        </p:nvSpPr>
        <p:spPr>
          <a:xfrm>
            <a:off x="249380" y="1226127"/>
            <a:ext cx="9955847" cy="5902037"/>
          </a:xfrm>
          <a:prstGeom prst="rect">
            <a:avLst/>
          </a:prstGeom>
        </p:spPr>
        <p:txBody>
          <a:bodyPr vert="horz" lIns="91440" tIns="45720" rIns="91440" bIns="45720" rtlCol="0">
            <a:noAutofit/>
          </a:bodyPr>
          <a:lstStyle/>
          <a:p>
            <a:pPr marL="0" marR="0" lvl="0" indent="0" algn="l" defTabSz="914400" rtl="0" eaLnBrk="1" fontAlgn="auto" latinLnBrk="0" hangingPunct="1">
              <a:lnSpc>
                <a:spcPct val="85000"/>
              </a:lnSpc>
              <a:spcBef>
                <a:spcPts val="0"/>
              </a:spcBef>
              <a:spcAft>
                <a:spcPts val="600"/>
              </a:spcAft>
              <a:buClrTx/>
              <a:buSzTx/>
              <a:tabLst/>
              <a:defRPr/>
            </a:pPr>
            <a:r>
              <a:rPr lang="en-US" sz="3200" b="1" dirty="0">
                <a:solidFill>
                  <a:schemeClr val="accent1">
                    <a:lumMod val="75000"/>
                  </a:schemeClr>
                </a:solidFill>
                <a:latin typeface="Calibri" panose="020F0502020204030204" pitchFamily="34" charset="0"/>
                <a:cs typeface="Calibri" panose="020F0502020204030204" pitchFamily="34" charset="0"/>
              </a:rPr>
              <a:t>PROPERLY LABEL CONTAINERS </a:t>
            </a:r>
          </a:p>
          <a:p>
            <a:pPr marL="0" marR="0" lvl="0" indent="0" algn="l" defTabSz="914400" rtl="0" eaLnBrk="1" fontAlgn="auto" latinLnBrk="0" hangingPunct="1">
              <a:lnSpc>
                <a:spcPct val="85000"/>
              </a:lnSpc>
              <a:spcBef>
                <a:spcPts val="0"/>
              </a:spcBef>
              <a:spcAft>
                <a:spcPts val="600"/>
              </a:spcAft>
              <a:buClrTx/>
              <a:buSzTx/>
              <a:tabLst/>
              <a:defRPr/>
            </a:pPr>
            <a:endParaRPr lang="en-US" sz="3200" b="1" dirty="0">
              <a:solidFill>
                <a:srgbClr val="FF0000"/>
              </a:solidFill>
              <a:latin typeface="Calibri" panose="020F0502020204030204" pitchFamily="34" charset="0"/>
              <a:cs typeface="Calibri" panose="020F0502020204030204" pitchFamily="34" charset="0"/>
            </a:endParaRPr>
          </a:p>
          <a:p>
            <a:pPr lvl="0" defTabSz="914400">
              <a:lnSpc>
                <a:spcPct val="85000"/>
              </a:lnSpc>
              <a:spcAft>
                <a:spcPts val="600"/>
              </a:spcAft>
              <a:defRPr/>
            </a:pPr>
            <a:r>
              <a:rPr lang="en-US" sz="3200" b="1" dirty="0">
                <a:solidFill>
                  <a:schemeClr val="bg2">
                    <a:lumMod val="50000"/>
                  </a:schemeClr>
                </a:solidFill>
                <a:latin typeface="Calibri" panose="020F0502020204030204" pitchFamily="34" charset="0"/>
                <a:cs typeface="Calibri" panose="020F0502020204030204" pitchFamily="34" charset="0"/>
              </a:rPr>
              <a:t>Ensure each container has a visible label that follows County labeling requirements </a:t>
            </a:r>
            <a:r>
              <a:rPr lang="en-US" sz="3200" b="1" dirty="0">
                <a:solidFill>
                  <a:schemeClr val="tx2">
                    <a:lumMod val="10000"/>
                  </a:schemeClr>
                </a:solidFill>
                <a:latin typeface="Calibri" panose="020F0502020204030204" pitchFamily="34" charset="0"/>
                <a:cs typeface="Calibri" panose="020F0502020204030204" pitchFamily="34" charset="0"/>
              </a:rPr>
              <a:t>for colors, words and images.</a:t>
            </a:r>
            <a:endParaRPr lang="en-US" sz="3200" dirty="0">
              <a:solidFill>
                <a:schemeClr val="tx2">
                  <a:lumMod val="10000"/>
                </a:schemeClr>
              </a:solidFill>
              <a:latin typeface="Calibri" panose="020F0502020204030204" pitchFamily="34" charset="0"/>
              <a:cs typeface="Calibri" panose="020F0502020204030204" pitchFamily="34" charset="0"/>
            </a:endParaRPr>
          </a:p>
          <a:p>
            <a:pPr marL="457200" lvl="0" indent="-457200">
              <a:buFont typeface="Arial" panose="020B0604020202020204" pitchFamily="34" charset="0"/>
              <a:buChar char="•"/>
            </a:pPr>
            <a:r>
              <a:rPr lang="en-US" sz="2800" dirty="0">
                <a:solidFill>
                  <a:schemeClr val="tx2">
                    <a:lumMod val="10000"/>
                  </a:schemeClr>
                </a:solidFill>
                <a:latin typeface="Calibri" panose="020F0502020204030204" pitchFamily="34" charset="0"/>
                <a:cs typeface="Calibri" panose="020F0502020204030204" pitchFamily="34" charset="0"/>
              </a:rPr>
              <a:t>Each </a:t>
            </a:r>
            <a:r>
              <a:rPr lang="en-US" sz="2800" b="1" dirty="0">
                <a:solidFill>
                  <a:schemeClr val="bg2"/>
                </a:solidFill>
                <a:latin typeface="Calibri" panose="020F0502020204030204" pitchFamily="34" charset="0"/>
                <a:cs typeface="Calibri" panose="020F0502020204030204" pitchFamily="34" charset="0"/>
              </a:rPr>
              <a:t>RECYCLING</a:t>
            </a:r>
            <a:r>
              <a:rPr lang="en-US" sz="2800" dirty="0">
                <a:solidFill>
                  <a:schemeClr val="tx2">
                    <a:lumMod val="10000"/>
                  </a:schemeClr>
                </a:solidFill>
                <a:latin typeface="Calibri" panose="020F0502020204030204" pitchFamily="34" charset="0"/>
                <a:cs typeface="Calibri" panose="020F0502020204030204" pitchFamily="34" charset="0"/>
              </a:rPr>
              <a:t> container has a standardized label:</a:t>
            </a:r>
          </a:p>
          <a:p>
            <a:pPr marL="914400" lvl="1" indent="-457200">
              <a:buFont typeface="Courier New" panose="02070309020205020404" pitchFamily="49" charset="0"/>
              <a:buChar char="o"/>
            </a:pPr>
            <a:r>
              <a:rPr lang="en-US" sz="2400" dirty="0">
                <a:solidFill>
                  <a:schemeClr val="tx2">
                    <a:lumMod val="10000"/>
                  </a:schemeClr>
                </a:solidFill>
                <a:latin typeface="Calibri" panose="020F0502020204030204" pitchFamily="34" charset="0"/>
                <a:cs typeface="Calibri" panose="020F0502020204030204" pitchFamily="34" charset="0"/>
              </a:rPr>
              <a:t>Color: Blue (e.g., title area, border)</a:t>
            </a:r>
          </a:p>
          <a:p>
            <a:pPr marL="914400" lvl="1" indent="-457200">
              <a:buFont typeface="Courier New" panose="02070309020205020404" pitchFamily="49" charset="0"/>
              <a:buChar char="o"/>
            </a:pPr>
            <a:r>
              <a:rPr lang="en-US" sz="2400" dirty="0">
                <a:solidFill>
                  <a:schemeClr val="tx2">
                    <a:lumMod val="10000"/>
                  </a:schemeClr>
                </a:solidFill>
                <a:latin typeface="Calibri" panose="020F0502020204030204" pitchFamily="34" charset="0"/>
                <a:cs typeface="Calibri" panose="020F0502020204030204" pitchFamily="34" charset="0"/>
              </a:rPr>
              <a:t>Title: Recycle or Recycling </a:t>
            </a:r>
          </a:p>
          <a:p>
            <a:pPr marL="914400" lvl="1" indent="-457200">
              <a:buFont typeface="Courier New" panose="02070309020205020404" pitchFamily="49" charset="0"/>
              <a:buChar char="o"/>
            </a:pPr>
            <a:r>
              <a:rPr lang="en-US" sz="2400" dirty="0">
                <a:solidFill>
                  <a:schemeClr val="tx2">
                    <a:lumMod val="10000"/>
                  </a:schemeClr>
                </a:solidFill>
                <a:latin typeface="Calibri" panose="020F0502020204030204" pitchFamily="34" charset="0"/>
                <a:cs typeface="Calibri" panose="020F0502020204030204" pitchFamily="34" charset="0"/>
              </a:rPr>
              <a:t>Uses County standardized images to show recycling collected</a:t>
            </a:r>
          </a:p>
          <a:p>
            <a:pPr marL="457200" lvl="0" indent="-457200">
              <a:buFont typeface="Arial" panose="020B0604020202020204" pitchFamily="34" charset="0"/>
              <a:buChar char="•"/>
            </a:pPr>
            <a:r>
              <a:rPr lang="en-US" sz="2800" dirty="0">
                <a:solidFill>
                  <a:schemeClr val="tx2">
                    <a:lumMod val="10000"/>
                  </a:schemeClr>
                </a:solidFill>
                <a:latin typeface="Calibri" panose="020F0502020204030204" pitchFamily="34" charset="0"/>
                <a:cs typeface="Calibri" panose="020F0502020204030204" pitchFamily="34" charset="0"/>
              </a:rPr>
              <a:t>Each </a:t>
            </a:r>
            <a:r>
              <a:rPr lang="en-US" sz="2800" b="1" dirty="0">
                <a:solidFill>
                  <a:schemeClr val="tx2">
                    <a:lumMod val="25000"/>
                  </a:schemeClr>
                </a:solidFill>
                <a:latin typeface="Calibri" panose="020F0502020204030204" pitchFamily="34" charset="0"/>
                <a:cs typeface="Calibri" panose="020F0502020204030204" pitchFamily="34" charset="0"/>
              </a:rPr>
              <a:t>TRASH</a:t>
            </a:r>
            <a:r>
              <a:rPr lang="en-US" sz="2800" dirty="0">
                <a:solidFill>
                  <a:schemeClr val="tx2">
                    <a:lumMod val="10000"/>
                  </a:schemeClr>
                </a:solidFill>
                <a:latin typeface="Calibri" panose="020F0502020204030204" pitchFamily="34" charset="0"/>
                <a:cs typeface="Calibri" panose="020F0502020204030204" pitchFamily="34" charset="0"/>
              </a:rPr>
              <a:t> container has a standardized label:</a:t>
            </a:r>
          </a:p>
          <a:p>
            <a:pPr marL="914400" lvl="1" indent="-457200">
              <a:buFont typeface="Courier New" panose="02070309020205020404" pitchFamily="49" charset="0"/>
              <a:buChar char="o"/>
            </a:pPr>
            <a:r>
              <a:rPr lang="en-US" sz="2400" dirty="0">
                <a:solidFill>
                  <a:schemeClr val="tx2">
                    <a:lumMod val="10000"/>
                  </a:schemeClr>
                </a:solidFill>
                <a:latin typeface="Calibri" panose="020F0502020204030204" pitchFamily="34" charset="0"/>
                <a:cs typeface="Calibri" panose="020F0502020204030204" pitchFamily="34" charset="0"/>
              </a:rPr>
              <a:t>Color: Black or Gray </a:t>
            </a:r>
          </a:p>
          <a:p>
            <a:pPr marL="914400" lvl="1" indent="-457200">
              <a:buFont typeface="Courier New" panose="02070309020205020404" pitchFamily="49" charset="0"/>
              <a:buChar char="o"/>
            </a:pPr>
            <a:r>
              <a:rPr lang="en-US" sz="2400" dirty="0">
                <a:solidFill>
                  <a:schemeClr val="tx2">
                    <a:lumMod val="10000"/>
                  </a:schemeClr>
                </a:solidFill>
                <a:latin typeface="Calibri" panose="020F0502020204030204" pitchFamily="34" charset="0"/>
                <a:cs typeface="Calibri" panose="020F0502020204030204" pitchFamily="34" charset="0"/>
              </a:rPr>
              <a:t>Title: Trash</a:t>
            </a:r>
          </a:p>
          <a:p>
            <a:pPr marL="112712" marR="0" lvl="0" algn="l" defTabSz="914400" rtl="0" eaLnBrk="1" fontAlgn="auto" latinLnBrk="0" hangingPunct="1">
              <a:lnSpc>
                <a:spcPct val="95000"/>
              </a:lnSpc>
              <a:spcBef>
                <a:spcPts val="0"/>
              </a:spcBef>
              <a:spcAft>
                <a:spcPts val="600"/>
              </a:spcAft>
              <a:buClrTx/>
              <a:buSzTx/>
              <a:tabLst/>
              <a:defRPr/>
            </a:pPr>
            <a:endParaRPr kumimoji="0" lang="en-US" sz="40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342900" marR="0" lvl="0" indent="-342900" algn="l" defTabSz="914400" rtl="0" eaLnBrk="1" fontAlgn="auto" latinLnBrk="0" hangingPunct="1">
              <a:lnSpc>
                <a:spcPct val="85000"/>
              </a:lnSpc>
              <a:spcBef>
                <a:spcPts val="0"/>
              </a:spcBef>
              <a:spcAft>
                <a:spcPts val="600"/>
              </a:spcAft>
              <a:buClrTx/>
              <a:buSzPts val="1000"/>
              <a:buFont typeface="Arial" pitchFamily="34" charset="0"/>
              <a:buChar char=" "/>
              <a:tabLst>
                <a:tab pos="457200" algn="l"/>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pic>
        <p:nvPicPr>
          <p:cNvPr id="5" name="Picture 4">
            <a:extLst>
              <a:ext uri="{FF2B5EF4-FFF2-40B4-BE49-F238E27FC236}">
                <a16:creationId xmlns:a16="http://schemas.microsoft.com/office/drawing/2014/main" id="{BAD1172B-765D-45E3-9D78-39E93B7E9B2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205228" y="711403"/>
            <a:ext cx="1607185" cy="2079625"/>
          </a:xfrm>
          <a:prstGeom prst="rect">
            <a:avLst/>
          </a:prstGeom>
          <a:ln>
            <a:solidFill>
              <a:schemeClr val="bg1">
                <a:lumMod val="75000"/>
              </a:schemeClr>
            </a:solidFill>
          </a:ln>
        </p:spPr>
      </p:pic>
      <p:pic>
        <p:nvPicPr>
          <p:cNvPr id="6" name="Picture 5">
            <a:extLst>
              <a:ext uri="{FF2B5EF4-FFF2-40B4-BE49-F238E27FC236}">
                <a16:creationId xmlns:a16="http://schemas.microsoft.com/office/drawing/2014/main" id="{F734C266-C578-4A2A-A429-EB58F85AA040}"/>
              </a:ext>
            </a:extLst>
          </p:cNvPr>
          <p:cNvPicPr/>
          <p:nvPr/>
        </p:nvPicPr>
        <p:blipFill rotWithShape="1">
          <a:blip r:embed="rId4" cstate="print">
            <a:extLst>
              <a:ext uri="{28A0092B-C50C-407E-A947-70E740481C1C}">
                <a14:useLocalDpi xmlns:a14="http://schemas.microsoft.com/office/drawing/2010/main" val="0"/>
              </a:ext>
            </a:extLst>
          </a:blip>
          <a:srcRect l="17350" b="3715"/>
          <a:stretch/>
        </p:blipFill>
        <p:spPr bwMode="auto">
          <a:xfrm>
            <a:off x="10205863" y="3026525"/>
            <a:ext cx="1606550" cy="2080895"/>
          </a:xfrm>
          <a:prstGeom prst="rect">
            <a:avLst/>
          </a:prstGeom>
          <a:ln>
            <a:solidFill>
              <a:schemeClr val="tx1">
                <a:lumMod val="50000"/>
              </a:schemeClr>
            </a:solid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DF958B71-F4CC-4159-8F99-4A9240D428D2}"/>
              </a:ext>
            </a:extLst>
          </p:cNvPr>
          <p:cNvSpPr txBox="1"/>
          <p:nvPr/>
        </p:nvSpPr>
        <p:spPr>
          <a:xfrm>
            <a:off x="10124165" y="5342917"/>
            <a:ext cx="1818454" cy="1169551"/>
          </a:xfrm>
          <a:prstGeom prst="rect">
            <a:avLst/>
          </a:prstGeom>
          <a:noFill/>
        </p:spPr>
        <p:txBody>
          <a:bodyPr wrap="square" rtlCol="0">
            <a:spAutoFit/>
          </a:bodyPr>
          <a:lstStyle/>
          <a:p>
            <a:pPr algn="ctr"/>
            <a:r>
              <a:rPr lang="en-US" sz="1400" dirty="0">
                <a:solidFill>
                  <a:schemeClr val="tx2">
                    <a:lumMod val="10000"/>
                  </a:schemeClr>
                </a:solidFill>
              </a:rPr>
              <a:t>Order free standardized labels at </a:t>
            </a:r>
            <a:r>
              <a:rPr lang="en-US" sz="1400" dirty="0">
                <a:hlinkClick r:id="rId5"/>
              </a:rPr>
              <a:t>www.dakotacounty.us</a:t>
            </a:r>
            <a:r>
              <a:rPr lang="en-US" sz="1400" dirty="0"/>
              <a:t>, </a:t>
            </a:r>
            <a:r>
              <a:rPr lang="en-US" sz="1400" dirty="0">
                <a:solidFill>
                  <a:schemeClr val="tx2">
                    <a:lumMod val="10000"/>
                  </a:schemeClr>
                </a:solidFill>
              </a:rPr>
              <a:t>search </a:t>
            </a:r>
            <a:r>
              <a:rPr lang="en-US" sz="1400" i="1" dirty="0">
                <a:solidFill>
                  <a:schemeClr val="tx2">
                    <a:lumMod val="10000"/>
                  </a:schemeClr>
                </a:solidFill>
              </a:rPr>
              <a:t>school recycling </a:t>
            </a:r>
          </a:p>
        </p:txBody>
      </p:sp>
    </p:spTree>
    <p:extLst>
      <p:ext uri="{BB962C8B-B14F-4D97-AF65-F5344CB8AC3E}">
        <p14:creationId xmlns:p14="http://schemas.microsoft.com/office/powerpoint/2010/main" val="10577259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0" y="0"/>
            <a:ext cx="12192000" cy="1402080"/>
          </a:xfrm>
        </p:spPr>
        <p:txBody>
          <a:bodyPr vert="horz" lIns="91440" tIns="45720" rIns="91440" bIns="45720" rtlCol="0" anchor="ctr">
            <a:normAutofit/>
          </a:bodyPr>
          <a:lstStyle/>
          <a:p>
            <a:r>
              <a:rPr lang="en-US" sz="5400" b="1" dirty="0">
                <a:solidFill>
                  <a:schemeClr val="bg1">
                    <a:lumMod val="75000"/>
                  </a:schemeClr>
                </a:solidFill>
                <a:latin typeface="Calibri" panose="020F0502020204030204" pitchFamily="34" charset="0"/>
                <a:cs typeface="Calibri" panose="020F0502020204030204" pitchFamily="34" charset="0"/>
              </a:rPr>
              <a:t>Help Us Recycle Right</a:t>
            </a:r>
          </a:p>
        </p:txBody>
      </p:sp>
      <p:pic>
        <p:nvPicPr>
          <p:cNvPr id="3" name="Picture 2">
            <a:extLst>
              <a:ext uri="{FF2B5EF4-FFF2-40B4-BE49-F238E27FC236}">
                <a16:creationId xmlns:a16="http://schemas.microsoft.com/office/drawing/2014/main" id="{9CC62E7A-E26F-4E9D-82B6-0A6023FB810A}"/>
              </a:ext>
            </a:extLst>
          </p:cNvPr>
          <p:cNvPicPr>
            <a:picLocks noChangeAspect="1"/>
          </p:cNvPicPr>
          <p:nvPr/>
        </p:nvPicPr>
        <p:blipFill>
          <a:blip r:embed="rId3"/>
          <a:stretch>
            <a:fillRect/>
          </a:stretch>
        </p:blipFill>
        <p:spPr>
          <a:xfrm>
            <a:off x="8499762" y="1704109"/>
            <a:ext cx="3131127" cy="4197928"/>
          </a:xfrm>
          <a:prstGeom prst="rect">
            <a:avLst/>
          </a:prstGeom>
          <a:ln w="22225">
            <a:solidFill>
              <a:srgbClr val="FF0000"/>
            </a:solidFill>
          </a:ln>
          <a:effectLst/>
        </p:spPr>
      </p:pic>
      <p:sp>
        <p:nvSpPr>
          <p:cNvPr id="17" name="Rectangle 16">
            <a:extLst>
              <a:ext uri="{FF2B5EF4-FFF2-40B4-BE49-F238E27FC236}">
                <a16:creationId xmlns:a16="http://schemas.microsoft.com/office/drawing/2014/main" id="{A60050C0-6C41-4BB2-8230-850344C3EE84}"/>
              </a:ext>
            </a:extLst>
          </p:cNvPr>
          <p:cNvSpPr/>
          <p:nvPr/>
        </p:nvSpPr>
        <p:spPr>
          <a:xfrm>
            <a:off x="248164" y="1238498"/>
            <a:ext cx="7856745" cy="5390902"/>
          </a:xfrm>
          <a:prstGeom prst="rect">
            <a:avLst/>
          </a:prstGeom>
        </p:spPr>
        <p:txBody>
          <a:bodyPr vert="horz" lIns="91440" tIns="45720" rIns="91440" bIns="45720" rtlCol="0">
            <a:noAutofit/>
          </a:bodyPr>
          <a:lstStyle/>
          <a:p>
            <a:pPr lvl="0" defTabSz="914400">
              <a:lnSpc>
                <a:spcPct val="85000"/>
              </a:lnSpc>
              <a:spcAft>
                <a:spcPts val="600"/>
              </a:spcAft>
              <a:defRPr/>
            </a:pPr>
            <a:r>
              <a:rPr lang="en-US" sz="3200" b="1" dirty="0">
                <a:solidFill>
                  <a:schemeClr val="accent1">
                    <a:lumMod val="75000"/>
                  </a:schemeClr>
                </a:solidFill>
                <a:latin typeface="Calibri" panose="020F0502020204030204" pitchFamily="34" charset="0"/>
                <a:cs typeface="Calibri" panose="020F0502020204030204" pitchFamily="34" charset="0"/>
              </a:rPr>
              <a:t>PLACE ONLY RECYCLABELS INTO THE CART OR DUMPSTER</a:t>
            </a:r>
          </a:p>
          <a:p>
            <a:pPr lvl="0" defTabSz="914400">
              <a:lnSpc>
                <a:spcPct val="85000"/>
              </a:lnSpc>
              <a:spcAft>
                <a:spcPts val="600"/>
              </a:spcAft>
              <a:defRPr/>
            </a:pPr>
            <a:endParaRPr lang="en-US" sz="3200" b="1" dirty="0">
              <a:solidFill>
                <a:schemeClr val="accent1">
                  <a:lumMod val="75000"/>
                </a:schemeClr>
              </a:solidFill>
              <a:latin typeface="Calibri" panose="020F0502020204030204" pitchFamily="34" charset="0"/>
              <a:cs typeface="Calibri" panose="020F0502020204030204" pitchFamily="34" charset="0"/>
            </a:endParaRPr>
          </a:p>
          <a:p>
            <a:pPr lvl="0" defTabSz="914400">
              <a:lnSpc>
                <a:spcPct val="85000"/>
              </a:lnSpc>
              <a:spcAft>
                <a:spcPts val="600"/>
              </a:spcAft>
              <a:defRPr/>
            </a:pPr>
            <a:r>
              <a:rPr lang="en-US" sz="3200" b="1" dirty="0">
                <a:solidFill>
                  <a:schemeClr val="tx2">
                    <a:lumMod val="10000"/>
                  </a:schemeClr>
                </a:solidFill>
                <a:latin typeface="Calibri" panose="020F0502020204030204" pitchFamily="34" charset="0"/>
                <a:cs typeface="Calibri" panose="020F0502020204030204" pitchFamily="34" charset="0"/>
              </a:rPr>
              <a:t>Keep recycling materials loose (not bagged) when putting them into hauler-provided carts or dumpsters.</a:t>
            </a:r>
            <a:endParaRPr lang="en-US" sz="3600" b="1" dirty="0">
              <a:solidFill>
                <a:schemeClr val="tx2">
                  <a:lumMod val="10000"/>
                </a:schemeClr>
              </a:solidFill>
              <a:latin typeface="Calibri" panose="020F0502020204030204" pitchFamily="34" charset="0"/>
              <a:cs typeface="Calibri" panose="020F0502020204030204" pitchFamily="34" charset="0"/>
            </a:endParaRPr>
          </a:p>
          <a:p>
            <a:pPr marL="914400" lvl="1" indent="-457200">
              <a:buFont typeface="Arial" panose="020B0604020202020204" pitchFamily="34" charset="0"/>
              <a:buChar char="•"/>
            </a:pPr>
            <a:r>
              <a:rPr lang="en-US" sz="2800" dirty="0">
                <a:solidFill>
                  <a:schemeClr val="tx2">
                    <a:lumMod val="10000"/>
                  </a:schemeClr>
                </a:solidFill>
                <a:latin typeface="Calibri" panose="020F0502020204030204" pitchFamily="34" charset="0"/>
                <a:cs typeface="Calibri" panose="020F0502020204030204" pitchFamily="34" charset="0"/>
              </a:rPr>
              <a:t>Do not place plastic bags in the recycling.</a:t>
            </a:r>
            <a:endParaRPr lang="en-US" sz="3200" dirty="0">
              <a:solidFill>
                <a:schemeClr val="tx2">
                  <a:lumMod val="10000"/>
                </a:schemeClr>
              </a:solidFill>
              <a:latin typeface="Calibri" panose="020F0502020204030204" pitchFamily="34" charset="0"/>
              <a:cs typeface="Calibri" panose="020F0502020204030204" pitchFamily="34" charset="0"/>
            </a:endParaRPr>
          </a:p>
          <a:p>
            <a:pPr marL="914400" lvl="1" indent="-457200">
              <a:buFont typeface="Arial" panose="020B0604020202020204" pitchFamily="34" charset="0"/>
              <a:buChar char="•"/>
            </a:pPr>
            <a:r>
              <a:rPr lang="en-US" sz="2800" dirty="0">
                <a:solidFill>
                  <a:schemeClr val="tx2">
                    <a:lumMod val="10000"/>
                  </a:schemeClr>
                </a:solidFill>
                <a:latin typeface="Calibri" panose="020F0502020204030204" pitchFamily="34" charset="0"/>
                <a:cs typeface="Calibri" panose="020F0502020204030204" pitchFamily="34" charset="0"/>
              </a:rPr>
              <a:t>Empty recyclables out of the plastic bags directly into the designated recycling cart or dumpster.</a:t>
            </a:r>
            <a:endParaRPr lang="en-US" sz="3200" dirty="0">
              <a:solidFill>
                <a:schemeClr val="tx2">
                  <a:lumMod val="10000"/>
                </a:schemeClr>
              </a:solidFill>
              <a:latin typeface="Calibri" panose="020F0502020204030204" pitchFamily="34" charset="0"/>
              <a:cs typeface="Calibri" panose="020F0502020204030204" pitchFamily="34" charset="0"/>
            </a:endParaRPr>
          </a:p>
          <a:p>
            <a:pPr marL="914400" lvl="1" indent="-457200">
              <a:buFont typeface="Arial" panose="020B0604020202020204" pitchFamily="34" charset="0"/>
              <a:buChar char="•"/>
            </a:pPr>
            <a:r>
              <a:rPr lang="en-US" sz="2800" dirty="0">
                <a:solidFill>
                  <a:schemeClr val="tx2">
                    <a:lumMod val="10000"/>
                  </a:schemeClr>
                </a:solidFill>
                <a:latin typeface="Calibri" panose="020F0502020204030204" pitchFamily="34" charset="0"/>
                <a:cs typeface="Calibri" panose="020F0502020204030204" pitchFamily="34" charset="0"/>
              </a:rPr>
              <a:t>Place plastic bags in the trash.</a:t>
            </a:r>
            <a:endParaRPr lang="en-US" sz="3200" dirty="0">
              <a:solidFill>
                <a:schemeClr val="tx2">
                  <a:lumMod val="10000"/>
                </a:schemeClr>
              </a:solidFill>
              <a:latin typeface="Calibri" panose="020F0502020204030204" pitchFamily="34" charset="0"/>
              <a:cs typeface="Calibri" panose="020F0502020204030204" pitchFamily="34" charset="0"/>
            </a:endParaRPr>
          </a:p>
          <a:p>
            <a:pPr marL="342900" marR="0" lvl="0" indent="-342900" algn="l" defTabSz="914400" rtl="0" eaLnBrk="1" fontAlgn="auto" latinLnBrk="0" hangingPunct="1">
              <a:lnSpc>
                <a:spcPct val="85000"/>
              </a:lnSpc>
              <a:spcBef>
                <a:spcPts val="0"/>
              </a:spcBef>
              <a:spcAft>
                <a:spcPts val="600"/>
              </a:spcAft>
              <a:buClrTx/>
              <a:buSzPts val="1000"/>
              <a:buFont typeface="Arial" pitchFamily="34" charset="0"/>
              <a:buChar char=" "/>
              <a:tabLst>
                <a:tab pos="457200" algn="l"/>
              </a:tabLst>
              <a:defRPr/>
            </a:pPr>
            <a:endParaRPr kumimoji="0" lang="en-US" sz="18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2448332792"/>
      </p:ext>
    </p:extLst>
  </p:cSld>
  <p:clrMapOvr>
    <a:masterClrMapping/>
  </p:clrMapOvr>
</p:sld>
</file>

<file path=ppt/theme/theme1.xml><?xml version="1.0" encoding="utf-8"?>
<a:theme xmlns:a="http://schemas.openxmlformats.org/drawingml/2006/main" name="Metropolitan">
  <a:themeElements>
    <a:clrScheme name="Custom 13">
      <a:dk1>
        <a:srgbClr val="1C6294"/>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9FF7CA0D-8839-4012-B51C-B152F9BD65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Metropolitan</Template>
  <TotalTime>1882</TotalTime>
  <Words>1392</Words>
  <Application>Microsoft Office PowerPoint</Application>
  <PresentationFormat>Widescreen</PresentationFormat>
  <Paragraphs>163</Paragraphs>
  <Slides>10</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Calibri Light</vt:lpstr>
      <vt:lpstr>Courier New</vt:lpstr>
      <vt:lpstr>Montserrat</vt:lpstr>
      <vt:lpstr>Metropolitan</vt:lpstr>
      <vt:lpstr> Our School’s Recycling Program</vt:lpstr>
      <vt:lpstr>Recycle Right at School</vt:lpstr>
      <vt:lpstr>Recycle Right at School</vt:lpstr>
      <vt:lpstr>Recycle Right at School</vt:lpstr>
      <vt:lpstr>Recycle Right at School</vt:lpstr>
      <vt:lpstr>Collection Best Practices:</vt:lpstr>
      <vt:lpstr>Help Us Recycle Right</vt:lpstr>
      <vt:lpstr>Help Us Recycle Right</vt:lpstr>
      <vt:lpstr>Help Us Recycle Right</vt:lpstr>
      <vt:lpstr>Recycling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Recycling  at Work</dc:title>
  <dc:creator>Burman, Renee</dc:creator>
  <cp:lastModifiedBy>Burman, Renee</cp:lastModifiedBy>
  <cp:revision>152</cp:revision>
  <dcterms:created xsi:type="dcterms:W3CDTF">2020-07-07T21:45:34Z</dcterms:created>
  <dcterms:modified xsi:type="dcterms:W3CDTF">2022-06-25T01:57:22Z</dcterms:modified>
</cp:coreProperties>
</file>